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66" r:id="rId5"/>
    <p:sldId id="261" r:id="rId6"/>
    <p:sldId id="262" r:id="rId7"/>
    <p:sldId id="265" r:id="rId8"/>
    <p:sldId id="264" r:id="rId9"/>
    <p:sldId id="263" r:id="rId10"/>
    <p:sldId id="267"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stewmac@gmail.com" initials="v" lastIdx="1" clrIdx="0">
    <p:extLst>
      <p:ext uri="{19B8F6BF-5375-455C-9EA6-DF929625EA0E}">
        <p15:presenceInfo xmlns:p15="http://schemas.microsoft.com/office/powerpoint/2012/main" userId="f991287ccffb18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75" d="100"/>
          <a:sy n="75" d="100"/>
        </p:scale>
        <p:origin x="3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Convention resolutions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Electing </a:t>
          </a:r>
          <a:r>
            <a:rPr lang="en-US" dirty="0" err="1"/>
            <a:t>afscme</a:t>
          </a:r>
          <a:r>
            <a:rPr lang="en-US" dirty="0"/>
            <a:t> officers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Rally in solidarity</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RTL"/>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andshake"/>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6"/>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Convention resolutions </a:t>
          </a:r>
        </a:p>
      </dsp:txBody>
      <dsp:txXfrm>
        <a:off x="35606" y="2695306"/>
        <a:ext cx="2981250" cy="720000"/>
      </dsp:txXfrm>
    </dsp:sp>
    <dsp:sp modelId="{BCD8CDD9-0C56-4401-ADB1-8B48DAB2C96F}">
      <dsp:nvSpPr>
        <dsp:cNvPr id="0" name=""/>
        <dsp:cNvSpPr/>
      </dsp:nvSpPr>
      <dsp:spPr>
        <a:xfrm>
          <a:off x="4119918" y="310306"/>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Electing </a:t>
          </a:r>
          <a:r>
            <a:rPr lang="en-US" sz="2300" kern="1200" dirty="0" err="1"/>
            <a:t>afscme</a:t>
          </a:r>
          <a:r>
            <a:rPr lang="en-US" sz="2300" kern="1200" dirty="0"/>
            <a:t> officers</a:t>
          </a:r>
        </a:p>
      </dsp:txBody>
      <dsp:txXfrm>
        <a:off x="3538574" y="2695306"/>
        <a:ext cx="2981250" cy="720000"/>
      </dsp:txXfrm>
    </dsp:sp>
    <dsp:sp modelId="{FF93E135-77D6-48A0-8871-9BC93D705D06}">
      <dsp:nvSpPr>
        <dsp:cNvPr id="0" name=""/>
        <dsp:cNvSpPr/>
      </dsp:nvSpPr>
      <dsp:spPr>
        <a:xfrm>
          <a:off x="7622887" y="310306"/>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Rally in solidarity</a:t>
          </a:r>
        </a:p>
      </dsp:txBody>
      <dsp:txXfrm>
        <a:off x="7041543" y="2695306"/>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8/4/2022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8/4/2022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8/4/2022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8/4/2022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8/4/2022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8/4/2022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kboo.fm/media/80009-oregon-independent-party-adopts-new-voting-method-score-then-automatic-runoff"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37EE9-FD07-B97C-533F-257C1186F8CC}"/>
              </a:ext>
            </a:extLst>
          </p:cNvPr>
          <p:cNvPicPr>
            <a:picLocks noChangeAspect="1"/>
          </p:cNvPicPr>
          <p:nvPr/>
        </p:nvPicPr>
        <p:blipFill>
          <a:blip r:embed="rId2"/>
          <a:stretch>
            <a:fillRect/>
          </a:stretch>
        </p:blipFill>
        <p:spPr>
          <a:xfrm>
            <a:off x="308899" y="2376321"/>
            <a:ext cx="7267575" cy="1809750"/>
          </a:xfrm>
          <a:prstGeom prst="rect">
            <a:avLst/>
          </a:prstGeom>
        </p:spPr>
      </p:pic>
      <p:pic>
        <p:nvPicPr>
          <p:cNvPr id="6" name="Picture 5">
            <a:extLst>
              <a:ext uri="{FF2B5EF4-FFF2-40B4-BE49-F238E27FC236}">
                <a16:creationId xmlns:a16="http://schemas.microsoft.com/office/drawing/2014/main" id="{A82C9264-12AE-ABFB-B77F-CD156D55626D}"/>
              </a:ext>
            </a:extLst>
          </p:cNvPr>
          <p:cNvPicPr>
            <a:picLocks noChangeAspect="1"/>
          </p:cNvPicPr>
          <p:nvPr/>
        </p:nvPicPr>
        <p:blipFill>
          <a:blip r:embed="rId3"/>
          <a:stretch>
            <a:fillRect/>
          </a:stretch>
        </p:blipFill>
        <p:spPr>
          <a:xfrm>
            <a:off x="226869" y="4186071"/>
            <a:ext cx="4203625" cy="2671929"/>
          </a:xfrm>
          <a:prstGeom prst="rect">
            <a:avLst/>
          </a:prstGeom>
        </p:spPr>
      </p:pic>
      <p:pic>
        <p:nvPicPr>
          <p:cNvPr id="8" name="Picture 7">
            <a:extLst>
              <a:ext uri="{FF2B5EF4-FFF2-40B4-BE49-F238E27FC236}">
                <a16:creationId xmlns:a16="http://schemas.microsoft.com/office/drawing/2014/main" id="{D79D4CE1-79FA-E3C4-2175-FCB7F8533429}"/>
              </a:ext>
            </a:extLst>
          </p:cNvPr>
          <p:cNvPicPr>
            <a:picLocks noChangeAspect="1"/>
          </p:cNvPicPr>
          <p:nvPr/>
        </p:nvPicPr>
        <p:blipFill>
          <a:blip r:embed="rId4"/>
          <a:stretch>
            <a:fillRect/>
          </a:stretch>
        </p:blipFill>
        <p:spPr>
          <a:xfrm>
            <a:off x="7988377" y="2712117"/>
            <a:ext cx="2764786" cy="4145883"/>
          </a:xfrm>
          <a:prstGeom prst="rect">
            <a:avLst/>
          </a:prstGeom>
        </p:spPr>
      </p:pic>
      <p:pic>
        <p:nvPicPr>
          <p:cNvPr id="2" name="Picture 1">
            <a:extLst>
              <a:ext uri="{FF2B5EF4-FFF2-40B4-BE49-F238E27FC236}">
                <a16:creationId xmlns:a16="http://schemas.microsoft.com/office/drawing/2014/main" id="{FE839916-CFCA-ED63-A4CE-6F38F6767CDA}"/>
              </a:ext>
            </a:extLst>
          </p:cNvPr>
          <p:cNvPicPr>
            <a:picLocks noChangeAspect="1"/>
          </p:cNvPicPr>
          <p:nvPr/>
        </p:nvPicPr>
        <p:blipFill>
          <a:blip r:embed="rId5"/>
          <a:stretch>
            <a:fillRect/>
          </a:stretch>
        </p:blipFill>
        <p:spPr>
          <a:xfrm>
            <a:off x="203936" y="112434"/>
            <a:ext cx="1388741" cy="2718025"/>
          </a:xfrm>
          <a:prstGeom prst="rect">
            <a:avLst/>
          </a:prstGeom>
        </p:spPr>
      </p:pic>
      <p:pic>
        <p:nvPicPr>
          <p:cNvPr id="3" name="Picture 2">
            <a:extLst>
              <a:ext uri="{FF2B5EF4-FFF2-40B4-BE49-F238E27FC236}">
                <a16:creationId xmlns:a16="http://schemas.microsoft.com/office/drawing/2014/main" id="{6A7928FB-0525-E5DA-3698-9D26839817A8}"/>
              </a:ext>
            </a:extLst>
          </p:cNvPr>
          <p:cNvPicPr>
            <a:picLocks noChangeAspect="1"/>
          </p:cNvPicPr>
          <p:nvPr/>
        </p:nvPicPr>
        <p:blipFill>
          <a:blip r:embed="rId6"/>
          <a:stretch>
            <a:fillRect/>
          </a:stretch>
        </p:blipFill>
        <p:spPr>
          <a:xfrm>
            <a:off x="2190834" y="207847"/>
            <a:ext cx="3369598" cy="2527198"/>
          </a:xfrm>
          <a:prstGeom prst="rect">
            <a:avLst/>
          </a:prstGeom>
        </p:spPr>
      </p:pic>
      <p:pic>
        <p:nvPicPr>
          <p:cNvPr id="13" name="Picture 12">
            <a:extLst>
              <a:ext uri="{FF2B5EF4-FFF2-40B4-BE49-F238E27FC236}">
                <a16:creationId xmlns:a16="http://schemas.microsoft.com/office/drawing/2014/main" id="{A07A71D4-3AD1-FCF1-00F2-FA6205108579}"/>
              </a:ext>
            </a:extLst>
          </p:cNvPr>
          <p:cNvPicPr>
            <a:picLocks noChangeAspect="1"/>
          </p:cNvPicPr>
          <p:nvPr/>
        </p:nvPicPr>
        <p:blipFill>
          <a:blip r:embed="rId7"/>
          <a:stretch>
            <a:fillRect/>
          </a:stretch>
        </p:blipFill>
        <p:spPr>
          <a:xfrm>
            <a:off x="7091030" y="152398"/>
            <a:ext cx="4792071" cy="2638095"/>
          </a:xfrm>
          <a:prstGeom prst="rect">
            <a:avLst/>
          </a:prstGeom>
        </p:spPr>
      </p:pic>
      <p:pic>
        <p:nvPicPr>
          <p:cNvPr id="14" name="Picture 13">
            <a:extLst>
              <a:ext uri="{FF2B5EF4-FFF2-40B4-BE49-F238E27FC236}">
                <a16:creationId xmlns:a16="http://schemas.microsoft.com/office/drawing/2014/main" id="{80F7506C-8ED7-AA09-831D-41F76F93C981}"/>
              </a:ext>
            </a:extLst>
          </p:cNvPr>
          <p:cNvPicPr>
            <a:picLocks noChangeAspect="1"/>
          </p:cNvPicPr>
          <p:nvPr/>
        </p:nvPicPr>
        <p:blipFill>
          <a:blip r:embed="rId8"/>
          <a:stretch>
            <a:fillRect/>
          </a:stretch>
        </p:blipFill>
        <p:spPr>
          <a:xfrm>
            <a:off x="4622132" y="4254922"/>
            <a:ext cx="3174606" cy="2534226"/>
          </a:xfrm>
          <a:prstGeom prst="rect">
            <a:avLst/>
          </a:prstGeom>
        </p:spPr>
      </p:pic>
    </p:spTree>
    <p:extLst>
      <p:ext uri="{BB962C8B-B14F-4D97-AF65-F5344CB8AC3E}">
        <p14:creationId xmlns:p14="http://schemas.microsoft.com/office/powerpoint/2010/main" val="3272557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b="1" i="1" u="sng" dirty="0"/>
              <a:t>AFSCME 45</a:t>
            </a:r>
            <a:r>
              <a:rPr lang="en-US" b="1" i="1" u="sng" baseline="30000" dirty="0"/>
              <a:t>TH</a:t>
            </a:r>
            <a:r>
              <a:rPr lang="en-US" b="1" i="1" u="sng" dirty="0"/>
              <a:t> INTERNATIONAL CONVENTION MEMBER RECAP</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1421764682"/>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Placeholder 6" descr="Checklist">
            <a:extLst>
              <a:ext uri="{FF2B5EF4-FFF2-40B4-BE49-F238E27FC236}">
                <a16:creationId xmlns:a16="http://schemas.microsoft.com/office/drawing/2014/main" id="{67E49698-1D09-6889-B1A2-CFC11E745577}"/>
              </a:ext>
            </a:extLst>
          </p:cNvPr>
          <p:cNvPicPr>
            <a:picLocks noGrp="1" noChangeAspect="1"/>
          </p:cNvPicPr>
          <p:nvPr>
            <p:ph type="pic" idx="1"/>
          </p:nvPr>
        </p:nvPicPr>
        <p:blipFill>
          <a:blip r:embed="rId2">
            <a:extLst>
              <a:ext uri="{96DAC541-7B7A-43D3-8B79-37D633B846F1}">
                <asvg:svgBlip xmlns:asvg="http://schemas.microsoft.com/office/drawing/2016/SVG/main" r:embed="rId3"/>
              </a:ext>
            </a:extLst>
          </a:blip>
          <a:srcRect t="8540" b="8540"/>
          <a:stretch>
            <a:fillRect/>
          </a:stretch>
        </p:blipFill>
        <p:spPr>
          <a:xfrm>
            <a:off x="10591124" y="0"/>
            <a:ext cx="1600876" cy="1327617"/>
          </a:xfrm>
        </p:spPr>
      </p:pic>
      <p:sp>
        <p:nvSpPr>
          <p:cNvPr id="3" name="Title 2">
            <a:extLst>
              <a:ext uri="{FF2B5EF4-FFF2-40B4-BE49-F238E27FC236}">
                <a16:creationId xmlns:a16="http://schemas.microsoft.com/office/drawing/2014/main" id="{B672A080-F239-64D7-FA82-5A10ADC9B1FB}"/>
              </a:ext>
            </a:extLst>
          </p:cNvPr>
          <p:cNvSpPr>
            <a:spLocks noGrp="1"/>
          </p:cNvSpPr>
          <p:nvPr>
            <p:ph type="title"/>
          </p:nvPr>
        </p:nvSpPr>
        <p:spPr>
          <a:xfrm>
            <a:off x="8477250" y="1327617"/>
            <a:ext cx="3144774" cy="1289303"/>
          </a:xfrm>
          <a:noFill/>
          <a:effectLst/>
        </p:spPr>
        <p:txBody>
          <a:bodyPr/>
          <a:lstStyle/>
          <a:p>
            <a:br>
              <a:rPr lang="en-US" dirty="0"/>
            </a:br>
            <a:br>
              <a:rPr lang="en-US" dirty="0"/>
            </a:br>
            <a:r>
              <a:rPr lang="en-US" b="1" i="1" u="sng" dirty="0"/>
              <a:t>RESOLUTIONS</a:t>
            </a:r>
            <a:br>
              <a:rPr lang="en-US" dirty="0"/>
            </a:br>
            <a:endParaRPr lang="en-US" dirty="0"/>
          </a:p>
        </p:txBody>
      </p:sp>
      <p:sp>
        <p:nvSpPr>
          <p:cNvPr id="4" name="Text Placeholder 3">
            <a:extLst>
              <a:ext uri="{FF2B5EF4-FFF2-40B4-BE49-F238E27FC236}">
                <a16:creationId xmlns:a16="http://schemas.microsoft.com/office/drawing/2014/main" id="{03FE980B-A734-533A-8FEF-C95B115DD6F1}"/>
              </a:ext>
            </a:extLst>
          </p:cNvPr>
          <p:cNvSpPr>
            <a:spLocks noGrp="1"/>
          </p:cNvSpPr>
          <p:nvPr>
            <p:ph type="body" sz="half" idx="2"/>
          </p:nvPr>
        </p:nvSpPr>
        <p:spPr>
          <a:noFill/>
        </p:spPr>
        <p:txBody>
          <a:bodyPr>
            <a:normAutofit fontScale="92500"/>
          </a:bodyPr>
          <a:lstStyle/>
          <a:p>
            <a:r>
              <a:rPr lang="en-US" dirty="0"/>
              <a:t>DELEGATES DEBATED AND VOTED ON ISSUES OF VITAL IMPTORTANCE TO OUR COMMUNITY, WORKPLACE, AND UNION. THROUGH OPEN DISCUSSION OF ISSUES DELEGATES HELP SET OUR UNION’S PRIORITIES FOR THE FUTURE, RENEW SHARED COMMITMENTS AND STRATEGIZE TO MAKE US STRONGER.</a:t>
            </a:r>
          </a:p>
        </p:txBody>
      </p:sp>
      <p:pic>
        <p:nvPicPr>
          <p:cNvPr id="2" name="Picture 1">
            <a:extLst>
              <a:ext uri="{FF2B5EF4-FFF2-40B4-BE49-F238E27FC236}">
                <a16:creationId xmlns:a16="http://schemas.microsoft.com/office/drawing/2014/main" id="{AA04B1AC-3AD7-2C95-4516-0B5EE9D996F2}"/>
              </a:ext>
            </a:extLst>
          </p:cNvPr>
          <p:cNvPicPr>
            <a:picLocks noChangeAspect="1"/>
          </p:cNvPicPr>
          <p:nvPr/>
        </p:nvPicPr>
        <p:blipFill>
          <a:blip r:embed="rId4"/>
          <a:stretch>
            <a:fillRect/>
          </a:stretch>
        </p:blipFill>
        <p:spPr>
          <a:xfrm>
            <a:off x="3923211" y="3823855"/>
            <a:ext cx="3964741" cy="2569152"/>
          </a:xfrm>
          <a:prstGeom prst="rect">
            <a:avLst/>
          </a:prstGeom>
        </p:spPr>
      </p:pic>
      <p:pic>
        <p:nvPicPr>
          <p:cNvPr id="8" name="Picture 7">
            <a:extLst>
              <a:ext uri="{FF2B5EF4-FFF2-40B4-BE49-F238E27FC236}">
                <a16:creationId xmlns:a16="http://schemas.microsoft.com/office/drawing/2014/main" id="{B4994B05-954B-1703-D202-AF73FF5FD8E6}"/>
              </a:ext>
            </a:extLst>
          </p:cNvPr>
          <p:cNvPicPr>
            <a:picLocks noChangeAspect="1"/>
          </p:cNvPicPr>
          <p:nvPr/>
        </p:nvPicPr>
        <p:blipFill>
          <a:blip r:embed="rId5"/>
          <a:stretch>
            <a:fillRect/>
          </a:stretch>
        </p:blipFill>
        <p:spPr>
          <a:xfrm>
            <a:off x="360218" y="280555"/>
            <a:ext cx="7239000" cy="3619500"/>
          </a:xfrm>
          <a:prstGeom prst="rect">
            <a:avLst/>
          </a:prstGeom>
        </p:spPr>
      </p:pic>
      <p:pic>
        <p:nvPicPr>
          <p:cNvPr id="9" name="Picture 8">
            <a:extLst>
              <a:ext uri="{FF2B5EF4-FFF2-40B4-BE49-F238E27FC236}">
                <a16:creationId xmlns:a16="http://schemas.microsoft.com/office/drawing/2014/main" id="{501632F4-DA33-4BCF-1BB8-E1A67EC13421}"/>
              </a:ext>
            </a:extLst>
          </p:cNvPr>
          <p:cNvPicPr>
            <a:picLocks noChangeAspect="1"/>
          </p:cNvPicPr>
          <p:nvPr/>
        </p:nvPicPr>
        <p:blipFill>
          <a:blip r:embed="rId6"/>
          <a:stretch>
            <a:fillRect/>
          </a:stretch>
        </p:blipFill>
        <p:spPr>
          <a:xfrm>
            <a:off x="316444" y="4142232"/>
            <a:ext cx="4173202" cy="2183976"/>
          </a:xfrm>
          <a:prstGeom prst="rect">
            <a:avLst/>
          </a:prstGeom>
        </p:spPr>
      </p:pic>
    </p:spTree>
    <p:extLst>
      <p:ext uri="{BB962C8B-B14F-4D97-AF65-F5344CB8AC3E}">
        <p14:creationId xmlns:p14="http://schemas.microsoft.com/office/powerpoint/2010/main" val="311834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50E5-5C22-70B0-2A6D-66E7298D49B5}"/>
              </a:ext>
            </a:extLst>
          </p:cNvPr>
          <p:cNvSpPr>
            <a:spLocks noGrp="1"/>
          </p:cNvSpPr>
          <p:nvPr>
            <p:ph type="title"/>
          </p:nvPr>
        </p:nvSpPr>
        <p:spPr/>
        <p:txBody>
          <a:bodyPr/>
          <a:lstStyle/>
          <a:p>
            <a:pPr algn="ctr"/>
            <a:r>
              <a:rPr lang="en-US" b="1" i="1" u="sng" dirty="0"/>
              <a:t>37 RESOLUTIONS DEBATED AND APPROVED </a:t>
            </a:r>
          </a:p>
        </p:txBody>
      </p:sp>
      <p:sp>
        <p:nvSpPr>
          <p:cNvPr id="3" name="Content Placeholder 2">
            <a:extLst>
              <a:ext uri="{FF2B5EF4-FFF2-40B4-BE49-F238E27FC236}">
                <a16:creationId xmlns:a16="http://schemas.microsoft.com/office/drawing/2014/main" id="{E25477CC-3D59-D970-42FE-6067E654CD1B}"/>
              </a:ext>
            </a:extLst>
          </p:cNvPr>
          <p:cNvSpPr>
            <a:spLocks noGrp="1"/>
          </p:cNvSpPr>
          <p:nvPr>
            <p:ph idx="1"/>
          </p:nvPr>
        </p:nvSpPr>
        <p:spPr/>
        <p:txBody>
          <a:bodyPr>
            <a:normAutofit lnSpcReduction="10000"/>
          </a:bodyPr>
          <a:lstStyle/>
          <a:p>
            <a:r>
              <a:rPr lang="en-US" dirty="0"/>
              <a:t>EXPANDING PUBLIC SECTOR APPRENTICESHIPS(#1)</a:t>
            </a:r>
          </a:p>
          <a:p>
            <a:r>
              <a:rPr lang="en-US" dirty="0"/>
              <a:t>USE AMERICAN RESCUE PLAN FUNDS TO STRENGTHEN THE PUBLIC SECTOR WORKFORCE (#2)</a:t>
            </a:r>
          </a:p>
          <a:p>
            <a:r>
              <a:rPr lang="en-US" dirty="0"/>
              <a:t>STUDENT DEBT RELIEF (#5)</a:t>
            </a:r>
          </a:p>
          <a:p>
            <a:r>
              <a:rPr lang="en-US" dirty="0"/>
              <a:t>LONG TERM FEDERAL INVESTMENTS IN PUBLIC SERVICES (#11)</a:t>
            </a:r>
          </a:p>
          <a:p>
            <a:r>
              <a:rPr lang="en-US" dirty="0"/>
              <a:t>FIGHTING AND EXPANDING SUPPORT FOR FULL REPEAL OF THE SOCIAL SECURITY WINDFALL ELIMINATION PROVISION AND GOVERNMENT PENSION OFFSET (#7)</a:t>
            </a:r>
          </a:p>
          <a:p>
            <a:r>
              <a:rPr lang="en-US" dirty="0"/>
              <a:t>TRANS AUTONOMY (#22)</a:t>
            </a:r>
          </a:p>
          <a:p>
            <a:r>
              <a:rPr lang="en-US" dirty="0"/>
              <a:t>VOTING RIGHTS: MAKING GOOD TROUBLE (#32)</a:t>
            </a:r>
          </a:p>
          <a:p>
            <a:r>
              <a:rPr lang="en-US" dirty="0"/>
              <a:t>ADDRESSING INFLATION TO CREATE A FAIR ECONOMY (#35)</a:t>
            </a:r>
          </a:p>
          <a:p>
            <a:r>
              <a:rPr lang="en-US" dirty="0"/>
              <a:t>DEFENDING REPRODUCTIVE RIGHTS (#36)</a:t>
            </a:r>
          </a:p>
          <a:p>
            <a:r>
              <a:rPr lang="en-US" dirty="0"/>
              <a:t>COMMITTING OUR UNION TO RACIAL AND GENDER EQUITY (COURAGE) (#33)</a:t>
            </a:r>
          </a:p>
          <a:p>
            <a:endParaRPr lang="en-US" dirty="0"/>
          </a:p>
        </p:txBody>
      </p:sp>
      <p:pic>
        <p:nvPicPr>
          <p:cNvPr id="5" name="Picture 4">
            <a:extLst>
              <a:ext uri="{FF2B5EF4-FFF2-40B4-BE49-F238E27FC236}">
                <a16:creationId xmlns:a16="http://schemas.microsoft.com/office/drawing/2014/main" id="{F6DA2756-7835-2367-EA93-497126AAB5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66426" y="4121426"/>
            <a:ext cx="3815080" cy="2289048"/>
          </a:xfrm>
          <a:prstGeom prst="rect">
            <a:avLst/>
          </a:prstGeom>
        </p:spPr>
      </p:pic>
      <p:sp>
        <p:nvSpPr>
          <p:cNvPr id="6" name="TextBox 5">
            <a:extLst>
              <a:ext uri="{FF2B5EF4-FFF2-40B4-BE49-F238E27FC236}">
                <a16:creationId xmlns:a16="http://schemas.microsoft.com/office/drawing/2014/main" id="{99520469-A2E0-5572-AB18-D78326A179D2}"/>
              </a:ext>
            </a:extLst>
          </p:cNvPr>
          <p:cNvSpPr txBox="1"/>
          <p:nvPr/>
        </p:nvSpPr>
        <p:spPr>
          <a:xfrm>
            <a:off x="10694504" y="6556824"/>
            <a:ext cx="1687002" cy="507831"/>
          </a:xfrm>
          <a:prstGeom prst="rect">
            <a:avLst/>
          </a:prstGeom>
          <a:noFill/>
        </p:spPr>
        <p:txBody>
          <a:bodyPr wrap="square" rtlCol="0">
            <a:spAutoFit/>
          </a:bodyPr>
          <a:lstStyle/>
          <a:p>
            <a:r>
              <a:rPr lang="en-US" sz="900">
                <a:hlinkClick r:id="rId3" tooltip="https://kboo.fm/media/80009-oregon-independent-party-adopts-new-voting-method-score-then-automatic-runoff"/>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33160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DEFF9C-C55D-5D5D-C285-422BF05D048B}"/>
              </a:ext>
            </a:extLst>
          </p:cNvPr>
          <p:cNvPicPr>
            <a:picLocks noGrp="1" noChangeAspect="1"/>
          </p:cNvPicPr>
          <p:nvPr>
            <p:ph type="pic" idx="1"/>
          </p:nvPr>
        </p:nvPicPr>
        <p:blipFill>
          <a:blip r:embed="rId2"/>
          <a:srcRect l="9801" r="9801"/>
          <a:stretch>
            <a:fillRect/>
          </a:stretch>
        </p:blipFill>
        <p:spPr>
          <a:xfrm>
            <a:off x="300285" y="348175"/>
            <a:ext cx="7696201" cy="6382512"/>
          </a:xfrm>
        </p:spPr>
      </p:pic>
      <p:sp>
        <p:nvSpPr>
          <p:cNvPr id="3" name="Title 2">
            <a:extLst>
              <a:ext uri="{FF2B5EF4-FFF2-40B4-BE49-F238E27FC236}">
                <a16:creationId xmlns:a16="http://schemas.microsoft.com/office/drawing/2014/main" id="{20BC99E6-A6C4-6267-3810-45A60C1E934C}"/>
              </a:ext>
            </a:extLst>
          </p:cNvPr>
          <p:cNvSpPr>
            <a:spLocks noGrp="1"/>
          </p:cNvSpPr>
          <p:nvPr>
            <p:ph type="title"/>
          </p:nvPr>
        </p:nvSpPr>
        <p:spPr/>
        <p:txBody>
          <a:bodyPr/>
          <a:lstStyle/>
          <a:p>
            <a:r>
              <a:rPr lang="en-US" b="1" i="1" u="sng" dirty="0"/>
              <a:t>ELECTING OFFICERS</a:t>
            </a:r>
          </a:p>
        </p:txBody>
      </p:sp>
      <p:sp>
        <p:nvSpPr>
          <p:cNvPr id="4" name="Text Placeholder 3">
            <a:extLst>
              <a:ext uri="{FF2B5EF4-FFF2-40B4-BE49-F238E27FC236}">
                <a16:creationId xmlns:a16="http://schemas.microsoft.com/office/drawing/2014/main" id="{B5BBC188-B3C7-AB44-6D3D-3233427E787A}"/>
              </a:ext>
            </a:extLst>
          </p:cNvPr>
          <p:cNvSpPr>
            <a:spLocks noGrp="1"/>
          </p:cNvSpPr>
          <p:nvPr>
            <p:ph type="body" sz="half" idx="2"/>
          </p:nvPr>
        </p:nvSpPr>
        <p:spPr/>
        <p:txBody>
          <a:bodyPr/>
          <a:lstStyle/>
          <a:p>
            <a:r>
              <a:rPr lang="en-US" dirty="0"/>
              <a:t>RICK EILANDER, PRSIDENT OF COUNCIL (61) AND TOM TOSTI, DIRECTOR OF PA DISTRICT COUNCIL 88 WERE SWORN IN AS NEW INTERNATIONAL VICE PRESIDENTS</a:t>
            </a:r>
          </a:p>
        </p:txBody>
      </p:sp>
      <p:pic>
        <p:nvPicPr>
          <p:cNvPr id="5" name="Graphic 4" descr="Handshake">
            <a:extLst>
              <a:ext uri="{FF2B5EF4-FFF2-40B4-BE49-F238E27FC236}">
                <a16:creationId xmlns:a16="http://schemas.microsoft.com/office/drawing/2014/main" id="{D8D721F9-60E9-4463-7BF3-320073079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0028" y="1257481"/>
            <a:ext cx="1181687" cy="1060523"/>
          </a:xfrm>
          <a:prstGeom prst="rect">
            <a:avLst/>
          </a:prstGeom>
        </p:spPr>
      </p:pic>
    </p:spTree>
    <p:extLst>
      <p:ext uri="{BB962C8B-B14F-4D97-AF65-F5344CB8AC3E}">
        <p14:creationId xmlns:p14="http://schemas.microsoft.com/office/powerpoint/2010/main" val="192396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Placeholder 9" descr="Marketing">
            <a:extLst>
              <a:ext uri="{FF2B5EF4-FFF2-40B4-BE49-F238E27FC236}">
                <a16:creationId xmlns:a16="http://schemas.microsoft.com/office/drawing/2014/main" id="{202C7487-2F8D-E30E-CA57-17F67EF1910E}"/>
              </a:ext>
            </a:extLst>
          </p:cNvPr>
          <p:cNvPicPr>
            <a:picLocks noGrp="1" noChangeAspect="1"/>
          </p:cNvPicPr>
          <p:nvPr>
            <p:ph type="pic" idx="1"/>
          </p:nvPr>
        </p:nvPicPr>
        <p:blipFill>
          <a:blip r:embed="rId2">
            <a:extLst>
              <a:ext uri="{96DAC541-7B7A-43D3-8B79-37D633B846F1}">
                <asvg:svgBlip xmlns:asvg="http://schemas.microsoft.com/office/drawing/2016/SVG/main" r:embed="rId3"/>
              </a:ext>
            </a:extLst>
          </a:blip>
          <a:srcRect t="8540" b="8540"/>
          <a:stretch>
            <a:fillRect/>
          </a:stretch>
        </p:blipFill>
        <p:spPr>
          <a:xfrm>
            <a:off x="10996551" y="5897880"/>
            <a:ext cx="953259" cy="790544"/>
          </a:xfrm>
        </p:spPr>
      </p:pic>
      <p:sp>
        <p:nvSpPr>
          <p:cNvPr id="3" name="Title 2">
            <a:extLst>
              <a:ext uri="{FF2B5EF4-FFF2-40B4-BE49-F238E27FC236}">
                <a16:creationId xmlns:a16="http://schemas.microsoft.com/office/drawing/2014/main" id="{85237740-6BED-9197-FEFE-FA37DE4AF0D6}"/>
              </a:ext>
            </a:extLst>
          </p:cNvPr>
          <p:cNvSpPr>
            <a:spLocks noGrp="1"/>
          </p:cNvSpPr>
          <p:nvPr>
            <p:ph type="title"/>
          </p:nvPr>
        </p:nvSpPr>
        <p:spPr>
          <a:xfrm>
            <a:off x="8477250" y="371935"/>
            <a:ext cx="3144774" cy="1645920"/>
          </a:xfrm>
        </p:spPr>
        <p:txBody>
          <a:bodyPr/>
          <a:lstStyle/>
          <a:p>
            <a:r>
              <a:rPr lang="en-US" b="1" i="1" u="sng" dirty="0"/>
              <a:t>SOME KEYNOTE SPEAKERS</a:t>
            </a:r>
          </a:p>
        </p:txBody>
      </p:sp>
      <p:sp>
        <p:nvSpPr>
          <p:cNvPr id="4" name="Text Placeholder 3">
            <a:extLst>
              <a:ext uri="{FF2B5EF4-FFF2-40B4-BE49-F238E27FC236}">
                <a16:creationId xmlns:a16="http://schemas.microsoft.com/office/drawing/2014/main" id="{99AE5612-ED29-6089-278E-7D0ECB422627}"/>
              </a:ext>
            </a:extLst>
          </p:cNvPr>
          <p:cNvSpPr>
            <a:spLocks noGrp="1"/>
          </p:cNvSpPr>
          <p:nvPr>
            <p:ph type="body" sz="half" idx="2"/>
          </p:nvPr>
        </p:nvSpPr>
        <p:spPr>
          <a:xfrm>
            <a:off x="8477250" y="2249424"/>
            <a:ext cx="3144774" cy="3648456"/>
          </a:xfrm>
        </p:spPr>
        <p:txBody>
          <a:bodyPr/>
          <a:lstStyle/>
          <a:p>
            <a:r>
              <a:rPr lang="en-US" dirty="0"/>
              <a:t>LET’S GET FIRED UP!! MOTIVATION TO BUILD POWER THROUGH POLITICAL ACTION </a:t>
            </a:r>
          </a:p>
          <a:p>
            <a:endParaRPr lang="en-US" dirty="0"/>
          </a:p>
          <a:p>
            <a:r>
              <a:rPr lang="en-US" i="1" dirty="0"/>
              <a:t>“VOTING IS NOT MAGIC. VOTING IS MEDICINE. VOTING IS HOW WE TREAT THE ILLS OF SOCIETY.” </a:t>
            </a:r>
            <a:r>
              <a:rPr lang="en-US" dirty="0"/>
              <a:t>–STACEY ABRAMS</a:t>
            </a:r>
          </a:p>
        </p:txBody>
      </p:sp>
      <p:pic>
        <p:nvPicPr>
          <p:cNvPr id="2" name="Picture 1">
            <a:extLst>
              <a:ext uri="{FF2B5EF4-FFF2-40B4-BE49-F238E27FC236}">
                <a16:creationId xmlns:a16="http://schemas.microsoft.com/office/drawing/2014/main" id="{738F0F71-7041-7972-29DF-B357A1E45D55}"/>
              </a:ext>
            </a:extLst>
          </p:cNvPr>
          <p:cNvPicPr>
            <a:picLocks noChangeAspect="1"/>
          </p:cNvPicPr>
          <p:nvPr/>
        </p:nvPicPr>
        <p:blipFill>
          <a:blip r:embed="rId4"/>
          <a:stretch>
            <a:fillRect/>
          </a:stretch>
        </p:blipFill>
        <p:spPr>
          <a:xfrm>
            <a:off x="436417" y="371935"/>
            <a:ext cx="2947555" cy="2947555"/>
          </a:xfrm>
          <a:prstGeom prst="rect">
            <a:avLst/>
          </a:prstGeom>
        </p:spPr>
      </p:pic>
      <p:pic>
        <p:nvPicPr>
          <p:cNvPr id="5" name="Picture 4">
            <a:extLst>
              <a:ext uri="{FF2B5EF4-FFF2-40B4-BE49-F238E27FC236}">
                <a16:creationId xmlns:a16="http://schemas.microsoft.com/office/drawing/2014/main" id="{8F7BE2C1-6491-6029-998F-A4F3C0C7E08C}"/>
              </a:ext>
            </a:extLst>
          </p:cNvPr>
          <p:cNvPicPr>
            <a:picLocks noChangeAspect="1"/>
          </p:cNvPicPr>
          <p:nvPr/>
        </p:nvPicPr>
        <p:blipFill>
          <a:blip r:embed="rId5"/>
          <a:stretch>
            <a:fillRect/>
          </a:stretch>
        </p:blipFill>
        <p:spPr>
          <a:xfrm>
            <a:off x="394854" y="3626570"/>
            <a:ext cx="2989118" cy="2989118"/>
          </a:xfrm>
          <a:prstGeom prst="rect">
            <a:avLst/>
          </a:prstGeom>
        </p:spPr>
      </p:pic>
      <p:pic>
        <p:nvPicPr>
          <p:cNvPr id="6" name="Picture 5">
            <a:extLst>
              <a:ext uri="{FF2B5EF4-FFF2-40B4-BE49-F238E27FC236}">
                <a16:creationId xmlns:a16="http://schemas.microsoft.com/office/drawing/2014/main" id="{7C7B5EF3-D52C-3D9C-E216-D2C3A5B1583F}"/>
              </a:ext>
            </a:extLst>
          </p:cNvPr>
          <p:cNvPicPr>
            <a:picLocks noChangeAspect="1"/>
          </p:cNvPicPr>
          <p:nvPr/>
        </p:nvPicPr>
        <p:blipFill>
          <a:blip r:embed="rId6"/>
          <a:stretch>
            <a:fillRect/>
          </a:stretch>
        </p:blipFill>
        <p:spPr>
          <a:xfrm>
            <a:off x="3958466" y="1345622"/>
            <a:ext cx="4166755" cy="4166755"/>
          </a:xfrm>
          <a:prstGeom prst="rect">
            <a:avLst/>
          </a:prstGeom>
        </p:spPr>
      </p:pic>
    </p:spTree>
    <p:extLst>
      <p:ext uri="{BB962C8B-B14F-4D97-AF65-F5344CB8AC3E}">
        <p14:creationId xmlns:p14="http://schemas.microsoft.com/office/powerpoint/2010/main" val="3336039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BE6CA9-080D-1BCF-80C5-145CF9CDF0CD}"/>
              </a:ext>
            </a:extLst>
          </p:cNvPr>
          <p:cNvSpPr>
            <a:spLocks noGrp="1"/>
          </p:cNvSpPr>
          <p:nvPr>
            <p:ph type="title"/>
          </p:nvPr>
        </p:nvSpPr>
        <p:spPr/>
        <p:txBody>
          <a:bodyPr/>
          <a:lstStyle/>
          <a:p>
            <a:r>
              <a:rPr lang="en-US" dirty="0"/>
              <a:t>PHILADELPHIA MUSEUM OF ART</a:t>
            </a:r>
          </a:p>
        </p:txBody>
      </p:sp>
      <p:sp>
        <p:nvSpPr>
          <p:cNvPr id="4" name="Text Placeholder 3">
            <a:extLst>
              <a:ext uri="{FF2B5EF4-FFF2-40B4-BE49-F238E27FC236}">
                <a16:creationId xmlns:a16="http://schemas.microsoft.com/office/drawing/2014/main" id="{609200B0-A580-CEAC-235B-E069272F5662}"/>
              </a:ext>
            </a:extLst>
          </p:cNvPr>
          <p:cNvSpPr>
            <a:spLocks noGrp="1"/>
          </p:cNvSpPr>
          <p:nvPr>
            <p:ph type="body" sz="half" idx="2"/>
          </p:nvPr>
        </p:nvSpPr>
        <p:spPr/>
        <p:txBody>
          <a:bodyPr/>
          <a:lstStyle/>
          <a:p>
            <a:r>
              <a:rPr lang="en-US" dirty="0"/>
              <a:t>IN SOLIDARITY ATTENDEES AT AFSCME 45</a:t>
            </a:r>
            <a:r>
              <a:rPr lang="en-US" baseline="30000" dirty="0"/>
              <a:t>TH</a:t>
            </a:r>
            <a:r>
              <a:rPr lang="en-US" dirty="0"/>
              <a:t> INTERNATIONAL CONVENTION RALLIED IN SUPPORT OF FELLOW MEMBERS WHO HAVE BEEN STONEWALLED BY MUSEUM MANAGEMENT FOR NEARLY 2 YEARS AT THE STEPS OF PMA</a:t>
            </a:r>
          </a:p>
          <a:p>
            <a:endParaRPr lang="en-US" dirty="0"/>
          </a:p>
        </p:txBody>
      </p:sp>
      <p:pic>
        <p:nvPicPr>
          <p:cNvPr id="5" name="Picture Placeholder 4">
            <a:extLst>
              <a:ext uri="{FF2B5EF4-FFF2-40B4-BE49-F238E27FC236}">
                <a16:creationId xmlns:a16="http://schemas.microsoft.com/office/drawing/2014/main" id="{1EE46B0C-32C8-6728-ABC7-8E5A6EFD31A6}"/>
              </a:ext>
            </a:extLst>
          </p:cNvPr>
          <p:cNvPicPr>
            <a:picLocks noGrp="1" noChangeAspect="1"/>
          </p:cNvPicPr>
          <p:nvPr>
            <p:ph type="pic" idx="1"/>
          </p:nvPr>
        </p:nvPicPr>
        <p:blipFill>
          <a:blip r:embed="rId2"/>
          <a:srcRect l="11673" r="11673"/>
          <a:stretch>
            <a:fillRect/>
          </a:stretch>
        </p:blipFill>
        <p:spPr>
          <a:xfrm>
            <a:off x="228600" y="238125"/>
            <a:ext cx="7696200" cy="6381750"/>
          </a:xfrm>
          <a:prstGeom prst="rect">
            <a:avLst/>
          </a:prstGeom>
        </p:spPr>
      </p:pic>
      <p:pic>
        <p:nvPicPr>
          <p:cNvPr id="7" name="Graphic 6" descr="Group">
            <a:extLst>
              <a:ext uri="{FF2B5EF4-FFF2-40B4-BE49-F238E27FC236}">
                <a16:creationId xmlns:a16="http://schemas.microsoft.com/office/drawing/2014/main" id="{E194471F-BEF6-5096-4068-9B404C744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0332" y="5440680"/>
            <a:ext cx="914400" cy="914400"/>
          </a:xfrm>
          <a:prstGeom prst="rect">
            <a:avLst/>
          </a:prstGeom>
        </p:spPr>
      </p:pic>
    </p:spTree>
    <p:extLst>
      <p:ext uri="{BB962C8B-B14F-4D97-AF65-F5344CB8AC3E}">
        <p14:creationId xmlns:p14="http://schemas.microsoft.com/office/powerpoint/2010/main" val="520849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BE6CA9-080D-1BCF-80C5-145CF9CDF0CD}"/>
              </a:ext>
            </a:extLst>
          </p:cNvPr>
          <p:cNvSpPr>
            <a:spLocks noGrp="1"/>
          </p:cNvSpPr>
          <p:nvPr>
            <p:ph type="title" idx="4294967295"/>
          </p:nvPr>
        </p:nvSpPr>
        <p:spPr>
          <a:xfrm>
            <a:off x="8608595" y="1183353"/>
            <a:ext cx="3144837" cy="1646238"/>
          </a:xfrm>
        </p:spPr>
        <p:txBody>
          <a:bodyPr>
            <a:normAutofit fontScale="90000"/>
          </a:bodyPr>
          <a:lstStyle/>
          <a:p>
            <a:pPr algn="ctr"/>
            <a:r>
              <a:rPr lang="en-US" sz="6700" b="1" dirty="0"/>
              <a:t>Thank You Philly!</a:t>
            </a:r>
            <a:br>
              <a:rPr lang="en-US" dirty="0"/>
            </a:br>
            <a:endParaRPr lang="en-US" dirty="0"/>
          </a:p>
        </p:txBody>
      </p:sp>
      <p:pic>
        <p:nvPicPr>
          <p:cNvPr id="19" name="Picture 18">
            <a:extLst>
              <a:ext uri="{FF2B5EF4-FFF2-40B4-BE49-F238E27FC236}">
                <a16:creationId xmlns:a16="http://schemas.microsoft.com/office/drawing/2014/main" id="{AA69F3C4-DE53-1306-BFCF-EC90B87EAE1E}"/>
              </a:ext>
            </a:extLst>
          </p:cNvPr>
          <p:cNvPicPr>
            <a:picLocks noChangeAspect="1"/>
          </p:cNvPicPr>
          <p:nvPr/>
        </p:nvPicPr>
        <p:blipFill>
          <a:blip r:embed="rId2"/>
          <a:stretch>
            <a:fillRect/>
          </a:stretch>
        </p:blipFill>
        <p:spPr>
          <a:xfrm>
            <a:off x="324465" y="204019"/>
            <a:ext cx="2040808" cy="2721077"/>
          </a:xfrm>
          <a:prstGeom prst="rect">
            <a:avLst/>
          </a:prstGeom>
        </p:spPr>
      </p:pic>
      <p:pic>
        <p:nvPicPr>
          <p:cNvPr id="20" name="Picture 19">
            <a:extLst>
              <a:ext uri="{FF2B5EF4-FFF2-40B4-BE49-F238E27FC236}">
                <a16:creationId xmlns:a16="http://schemas.microsoft.com/office/drawing/2014/main" id="{94E45293-5FFE-BE27-EEC7-72C74C64F833}"/>
              </a:ext>
            </a:extLst>
          </p:cNvPr>
          <p:cNvPicPr>
            <a:picLocks noChangeAspect="1"/>
          </p:cNvPicPr>
          <p:nvPr/>
        </p:nvPicPr>
        <p:blipFill>
          <a:blip r:embed="rId3"/>
          <a:stretch>
            <a:fillRect/>
          </a:stretch>
        </p:blipFill>
        <p:spPr>
          <a:xfrm>
            <a:off x="1671482" y="2208946"/>
            <a:ext cx="5279923" cy="2963357"/>
          </a:xfrm>
          <a:prstGeom prst="rect">
            <a:avLst/>
          </a:prstGeom>
        </p:spPr>
      </p:pic>
      <p:pic>
        <p:nvPicPr>
          <p:cNvPr id="21" name="Picture 20">
            <a:extLst>
              <a:ext uri="{FF2B5EF4-FFF2-40B4-BE49-F238E27FC236}">
                <a16:creationId xmlns:a16="http://schemas.microsoft.com/office/drawing/2014/main" id="{AF943D74-6E55-4A6B-3812-E968C9105E11}"/>
              </a:ext>
            </a:extLst>
          </p:cNvPr>
          <p:cNvPicPr>
            <a:picLocks noChangeAspect="1"/>
          </p:cNvPicPr>
          <p:nvPr/>
        </p:nvPicPr>
        <p:blipFill>
          <a:blip r:embed="rId4"/>
          <a:stretch>
            <a:fillRect/>
          </a:stretch>
        </p:blipFill>
        <p:spPr>
          <a:xfrm>
            <a:off x="3328672" y="204019"/>
            <a:ext cx="4664543" cy="2963357"/>
          </a:xfrm>
          <a:prstGeom prst="rect">
            <a:avLst/>
          </a:prstGeom>
        </p:spPr>
      </p:pic>
      <p:pic>
        <p:nvPicPr>
          <p:cNvPr id="22" name="Picture 21">
            <a:extLst>
              <a:ext uri="{FF2B5EF4-FFF2-40B4-BE49-F238E27FC236}">
                <a16:creationId xmlns:a16="http://schemas.microsoft.com/office/drawing/2014/main" id="{713751AC-9302-2288-F30B-68025CB2BEAE}"/>
              </a:ext>
            </a:extLst>
          </p:cNvPr>
          <p:cNvPicPr>
            <a:picLocks noChangeAspect="1"/>
          </p:cNvPicPr>
          <p:nvPr/>
        </p:nvPicPr>
        <p:blipFill>
          <a:blip r:embed="rId5"/>
          <a:stretch>
            <a:fillRect/>
          </a:stretch>
        </p:blipFill>
        <p:spPr>
          <a:xfrm>
            <a:off x="324465" y="4375354"/>
            <a:ext cx="2903793" cy="2177845"/>
          </a:xfrm>
          <a:prstGeom prst="rect">
            <a:avLst/>
          </a:prstGeom>
        </p:spPr>
      </p:pic>
      <p:pic>
        <p:nvPicPr>
          <p:cNvPr id="23" name="Picture 22">
            <a:extLst>
              <a:ext uri="{FF2B5EF4-FFF2-40B4-BE49-F238E27FC236}">
                <a16:creationId xmlns:a16="http://schemas.microsoft.com/office/drawing/2014/main" id="{CADF8A40-EE60-3FB5-A206-9B5EC7AF8C4C}"/>
              </a:ext>
            </a:extLst>
          </p:cNvPr>
          <p:cNvPicPr>
            <a:picLocks noChangeAspect="1"/>
          </p:cNvPicPr>
          <p:nvPr/>
        </p:nvPicPr>
        <p:blipFill>
          <a:blip r:embed="rId6"/>
          <a:stretch>
            <a:fillRect/>
          </a:stretch>
        </p:blipFill>
        <p:spPr>
          <a:xfrm>
            <a:off x="5610325" y="4222953"/>
            <a:ext cx="1861985" cy="2482646"/>
          </a:xfrm>
          <a:prstGeom prst="rect">
            <a:avLst/>
          </a:prstGeom>
        </p:spPr>
      </p:pic>
      <p:pic>
        <p:nvPicPr>
          <p:cNvPr id="24" name="Picture 23">
            <a:extLst>
              <a:ext uri="{FF2B5EF4-FFF2-40B4-BE49-F238E27FC236}">
                <a16:creationId xmlns:a16="http://schemas.microsoft.com/office/drawing/2014/main" id="{443CB52E-CB3D-DC64-BC5A-02F56BE85C48}"/>
              </a:ext>
            </a:extLst>
          </p:cNvPr>
          <p:cNvPicPr>
            <a:picLocks noChangeAspect="1"/>
          </p:cNvPicPr>
          <p:nvPr/>
        </p:nvPicPr>
        <p:blipFill>
          <a:blip r:embed="rId7"/>
          <a:stretch>
            <a:fillRect/>
          </a:stretch>
        </p:blipFill>
        <p:spPr>
          <a:xfrm>
            <a:off x="7755396" y="3397044"/>
            <a:ext cx="4197962" cy="2787447"/>
          </a:xfrm>
          <a:prstGeom prst="rect">
            <a:avLst/>
          </a:prstGeom>
        </p:spPr>
      </p:pic>
    </p:spTree>
    <p:extLst>
      <p:ext uri="{BB962C8B-B14F-4D97-AF65-F5344CB8AC3E}">
        <p14:creationId xmlns:p14="http://schemas.microsoft.com/office/powerpoint/2010/main" val="10837807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137651BA-F45C-4845-9AB3-E0A65B39F5E1}">
  <ds:schemaRefs>
    <ds:schemaRef ds:uri="71af3243-3dd4-4a8d-8c0d-dd76da1f02a5"/>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terms/"/>
    <ds:schemaRef ds:uri="16c05727-aa75-4e4a-9b5f-8a80a116589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{EBA209F0-D969-4A41-919C-07734417BABC}tf78438558_win32</Template>
  <TotalTime>403</TotalTime>
  <Words>284</Words>
  <Application>Microsoft Office PowerPoint</Application>
  <PresentationFormat>Widescreen</PresentationFormat>
  <Paragraphs>27</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Century Gothic</vt:lpstr>
      <vt:lpstr>Garamond</vt:lpstr>
      <vt:lpstr>SavonVTI</vt:lpstr>
      <vt:lpstr>PowerPoint Presentation</vt:lpstr>
      <vt:lpstr>AFSCME 45TH INTERNATIONAL CONVENTION MEMBER RECAP</vt:lpstr>
      <vt:lpstr>  RESOLUTIONS </vt:lpstr>
      <vt:lpstr>37 RESOLUTIONS DEBATED AND APPROVED </vt:lpstr>
      <vt:lpstr>ELECTING OFFICERS</vt:lpstr>
      <vt:lpstr>SOME KEYNOTE SPEAKERS</vt:lpstr>
      <vt:lpstr>PHILADELPHIA MUSEUM OF ART</vt:lpstr>
      <vt:lpstr>Thank You Philly!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Afscme international convention recap</dc:title>
  <dc:creator>vastewmac@gmail.com</dc:creator>
  <cp:lastModifiedBy>Andres Alva Cardenas</cp:lastModifiedBy>
  <cp:revision>17</cp:revision>
  <dcterms:created xsi:type="dcterms:W3CDTF">2022-07-26T02:33:39Z</dcterms:created>
  <dcterms:modified xsi:type="dcterms:W3CDTF">2022-08-04T20:18:29Z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