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57" r:id="rId11"/>
    <p:sldId id="264" r:id="rId12"/>
    <p:sldId id="265" r:id="rId13"/>
    <p:sldId id="266" r:id="rId14"/>
    <p:sldId id="267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1901" autoAdjust="0"/>
  </p:normalViewPr>
  <p:slideViewPr>
    <p:cSldViewPr snapToGrid="0" snapToObjects="1">
      <p:cViewPr varScale="1">
        <p:scale>
          <a:sx n="61" d="100"/>
          <a:sy n="61" d="100"/>
        </p:scale>
        <p:origin x="11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2C827-89E0-9349-B4F6-555A591B8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1E795-60CC-8748-AEE2-E4B47EBC4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F7E80-DE4C-AC4F-A977-98175465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7FBC3-18B4-AA40-9902-F6CE9872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4393B-AA95-634C-918A-89184DDF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DF2A5-42EA-0048-A180-2CC40991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E87D7-5E29-A240-A62E-26D4DBDDE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CC965-DA2B-624D-A53F-58D3F840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8C6DB-5018-994D-921B-D62EEC9B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5975D-6456-4E4E-AC1E-55492C8C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7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58564-9C8A-7742-9229-9C11800C8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3942E-7922-0842-9856-8BA29658B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A26AC-7576-FE4F-97D2-D91616B7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62991-EDFA-584A-985D-B651DD65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BDF61-F951-F448-B199-BAD77D3B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9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FF08-66B6-E048-A602-78435C60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79805-580A-D346-B5C5-B3B9DEAF5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74198-7C4A-E546-A054-F75E5B447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E6DA2-EC1A-BD44-9C80-C293DEE0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B8828-770D-4F48-B076-006A7E07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5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CC80-A6F8-EE4A-9595-7843AD11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5DBA0-1C36-8641-B86A-197F54D81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E5640-3FED-0642-B452-6D045AF22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F29B7-6B16-0044-81F3-2EE97F71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241EB-080F-384D-8624-F18F4B12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4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167FD-923D-0842-A7B4-49972FC2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99504-B51B-844B-8499-56B86DCDB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3523-FF83-964B-85AE-E68B1FE7D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1D85C-8F23-9D46-830D-06675B4D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D6A09-A60B-E645-AF7E-067F419D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DE792-5780-0B47-9B15-915D36F8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8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B7B31-E28E-8D47-B315-3D22F1C9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624F4-6E19-A44F-834B-1F1B4EFF2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3F7DD-4457-8F4C-B276-B103F7711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D2BD62-862B-544E-A3E5-34B8A3B14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DC3B6-6999-CB48-B7F3-2589B96C3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70F677-7F2F-A54B-A22B-30324E9C3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17B025-4F19-CB49-A5A3-1695BEE5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3E039-DE2E-C047-A473-B87EC465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2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4285-DB45-CC4B-842D-7D836727A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2F9DD-2BE2-8344-BAA8-24D280BF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2AAE3-49C7-8245-8251-69099B91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66FD2-9F82-2F4F-AA9D-9375B7F1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1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53AF87-1BCF-8E43-9322-3F3CFD8A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D4B71-2AAF-6F47-8715-60DDB8C3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67A7CF-A7ED-AB42-93B2-7D79B5955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436F-9FC4-9A4F-BEA0-AB78EDCE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362AF-ECD1-7F4B-850B-0135FBDA5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27E18-E14F-A649-B714-786448997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A18CC-2076-1143-BCAA-7B53AEBAF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8746F-E45A-E243-8524-87A87235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8E45C-65BA-1E4B-9CC1-6C009CCF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2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81E95-CD69-754A-B21A-2E7AADB51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5CD02-AD63-6447-8327-B1E3766E1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28C47-F8BF-9544-804C-1BE1F1208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957D5-5F07-2448-911B-615AB304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E039D-1AF8-F347-8202-18A49F79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ED4C3-1489-C94D-9360-4819AE03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5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0D3E44-9F46-CA4D-B6CD-107A7DA3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11B8C-5F3D-3C4D-90BD-3FB3BFBC8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EBA1A-3074-C34B-BD63-E684C24D5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8E35A-A391-C74A-AB5E-25CC5DFDFD0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F5D63-1474-5D4E-809F-4AEE35661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175A9-A695-7747-BC96-BD1E6D1472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043F-1EF5-9A49-B659-3CB35B87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0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d.ca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wc.ca.go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F66152-B699-A047-ADC6-9393A2A3A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COVID-19 ”Wage Replacement” Laws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D819C-E609-BF41-B09B-C7B081735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PAID SICK LEAVE, PAID FAMILY LEAVE, STATE DISABILITY, WORKERS COMPENSATION, CHILDCARE LEAVE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BENEFITS TO REPLACE LOST WAGES DURING THIS CRISIS</a:t>
            </a:r>
          </a:p>
        </p:txBody>
      </p:sp>
    </p:spTree>
    <p:extLst>
      <p:ext uri="{BB962C8B-B14F-4D97-AF65-F5344CB8AC3E}">
        <p14:creationId xmlns:p14="http://schemas.microsoft.com/office/powerpoint/2010/main" val="2393791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2073-0BC5-AE4F-B44F-94B1D39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CALIFORNIA ‘WAGE REPLACEMENT’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66F04-35D1-0B42-A909-53118FFFD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Paid Sick Leave Act</a:t>
            </a:r>
          </a:p>
          <a:p>
            <a:endParaRPr lang="en-US" dirty="0"/>
          </a:p>
          <a:p>
            <a:r>
              <a:rPr lang="en-US" dirty="0"/>
              <a:t>Paid Family Leave Act</a:t>
            </a:r>
          </a:p>
          <a:p>
            <a:endParaRPr lang="en-US" dirty="0"/>
          </a:p>
          <a:p>
            <a:r>
              <a:rPr lang="en-US" dirty="0"/>
              <a:t>Unemployment Insurance</a:t>
            </a:r>
          </a:p>
          <a:p>
            <a:endParaRPr lang="en-US" dirty="0"/>
          </a:p>
          <a:p>
            <a:r>
              <a:rPr lang="en-US" dirty="0"/>
              <a:t>State Disability Insurance</a:t>
            </a:r>
          </a:p>
          <a:p>
            <a:endParaRPr lang="en-US" dirty="0"/>
          </a:p>
          <a:p>
            <a:r>
              <a:rPr lang="en-US" dirty="0"/>
              <a:t>Workers’ Compensation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3455-FD19-F940-80AB-BA4531FD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Paid Sick Leave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312C-574C-3C4B-B752-E332EFDC8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Law requires employers to provide up to 3 days of paid sick leave a year</a:t>
            </a:r>
          </a:p>
          <a:p>
            <a:endParaRPr lang="en-US" dirty="0"/>
          </a:p>
          <a:p>
            <a:pPr lvl="1"/>
            <a:r>
              <a:rPr lang="en-US" dirty="0"/>
              <a:t>(must have worked 30 days w/</a:t>
            </a:r>
            <a:r>
              <a:rPr lang="en-US" dirty="0" err="1"/>
              <a:t>i</a:t>
            </a:r>
            <a:r>
              <a:rPr lang="en-US" dirty="0"/>
              <a:t> year, 90 day employment period)</a:t>
            </a:r>
          </a:p>
          <a:p>
            <a:pPr lvl="1"/>
            <a:r>
              <a:rPr lang="en-US" dirty="0"/>
              <a:t>Accrues at 1 hour per 30 worked, or 3 ‘frontloaded’ at beginning of year</a:t>
            </a:r>
          </a:p>
          <a:p>
            <a:pPr lvl="1"/>
            <a:endParaRPr lang="en-US" dirty="0"/>
          </a:p>
          <a:p>
            <a:r>
              <a:rPr lang="en-US" dirty="0"/>
              <a:t>May be used if you or family member for whom you must care is quarantined</a:t>
            </a:r>
          </a:p>
          <a:p>
            <a:r>
              <a:rPr lang="en-US" dirty="0"/>
              <a:t>Most CBAs &amp; MOUs have MORE, so this is often not important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70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5DB6A-9511-8B41-9319-60B40510F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Paid Family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4D76-3541-1B4F-AD02-F920A10A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unable to work because you are quarantined or caring for family member who is quarantined because of COVID 19</a:t>
            </a:r>
          </a:p>
          <a:p>
            <a:r>
              <a:rPr lang="en-US" dirty="0"/>
              <a:t>Up </a:t>
            </a:r>
            <a:r>
              <a:rPr lang="en-US"/>
              <a:t>to 8 </a:t>
            </a:r>
            <a:r>
              <a:rPr lang="en-US" dirty="0"/>
              <a:t>weeks of paid leave</a:t>
            </a:r>
          </a:p>
          <a:p>
            <a:r>
              <a:rPr lang="en-US" dirty="0"/>
              <a:t>Paid at 60 to 70% of wages</a:t>
            </a:r>
          </a:p>
          <a:p>
            <a:r>
              <a:rPr lang="en-US" dirty="0"/>
              <a:t>From $50 to $1300 per week</a:t>
            </a:r>
          </a:p>
          <a:p>
            <a:endParaRPr lang="en-US" dirty="0"/>
          </a:p>
          <a:p>
            <a:r>
              <a:rPr lang="en-US" dirty="0"/>
              <a:t>May need medical certification of the quarantine</a:t>
            </a:r>
          </a:p>
        </p:txBody>
      </p:sp>
    </p:spTree>
    <p:extLst>
      <p:ext uri="{BB962C8B-B14F-4D97-AF65-F5344CB8AC3E}">
        <p14:creationId xmlns:p14="http://schemas.microsoft.com/office/powerpoint/2010/main" val="12348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15FFD-E468-4B41-9968-A1B75242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3. Unemployment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E4BE-EB44-EC45-840F-6193E1229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Laid off or hours “substantially reduced” due to COVID-19 “shelter in place” or “lack of work”</a:t>
            </a:r>
          </a:p>
          <a:p>
            <a:endParaRPr lang="en-US" dirty="0"/>
          </a:p>
          <a:p>
            <a:r>
              <a:rPr lang="en-US" dirty="0"/>
              <a:t>Partial wage replacement, about 60% of wages, ranges from $40/</a:t>
            </a:r>
            <a:r>
              <a:rPr lang="en-US" dirty="0" err="1"/>
              <a:t>wk</a:t>
            </a:r>
            <a:r>
              <a:rPr lang="en-US" dirty="0"/>
              <a:t> to $450/</a:t>
            </a:r>
            <a:r>
              <a:rPr lang="en-US" dirty="0" err="1"/>
              <a:t>wk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26 weeks…..so far….may be more…..</a:t>
            </a:r>
          </a:p>
          <a:p>
            <a:endParaRPr lang="en-US" dirty="0"/>
          </a:p>
          <a:p>
            <a:r>
              <a:rPr lang="en-US" dirty="0"/>
              <a:t>(only California benefit not for undocumented – because of Fed funding)</a:t>
            </a:r>
          </a:p>
        </p:txBody>
      </p:sp>
    </p:spTree>
    <p:extLst>
      <p:ext uri="{BB962C8B-B14F-4D97-AF65-F5344CB8AC3E}">
        <p14:creationId xmlns:p14="http://schemas.microsoft.com/office/powerpoint/2010/main" val="2788129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89F29-AC11-7D48-A43C-49F5D9679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4. State Disability Insurance (SDI)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3F7A5-EB69-0C4D-A870-84A8AAEB4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are unable to work due to medical quarantine or illness”</a:t>
            </a:r>
          </a:p>
          <a:p>
            <a:r>
              <a:rPr lang="en-US" dirty="0"/>
              <a:t>Certified by medical professional</a:t>
            </a:r>
          </a:p>
          <a:p>
            <a:endParaRPr lang="en-US" dirty="0"/>
          </a:p>
          <a:p>
            <a:r>
              <a:rPr lang="en-US" dirty="0"/>
              <a:t>Benefit is 60% to 70% of wages, from $50 to $1300/</a:t>
            </a:r>
            <a:r>
              <a:rPr lang="en-US" dirty="0" err="1"/>
              <a:t>wk</a:t>
            </a:r>
            <a:r>
              <a:rPr lang="en-US" dirty="0"/>
              <a:t>, for 52 weeks</a:t>
            </a:r>
          </a:p>
          <a:p>
            <a:endParaRPr lang="en-US" dirty="0"/>
          </a:p>
          <a:p>
            <a:r>
              <a:rPr lang="en-US" dirty="0"/>
              <a:t>May apply for </a:t>
            </a:r>
            <a:r>
              <a:rPr lang="en-US" dirty="0">
                <a:solidFill>
                  <a:srgbClr val="FF0000"/>
                </a:solidFill>
              </a:rPr>
              <a:t>UI and SDI </a:t>
            </a:r>
            <a:r>
              <a:rPr lang="en-US" dirty="0"/>
              <a:t>– see what EDD does – UI is 26wks while SDI is 52 weeks</a:t>
            </a:r>
          </a:p>
          <a:p>
            <a:endParaRPr lang="en-US" dirty="0"/>
          </a:p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www.edd.ca.gov</a:t>
            </a:r>
            <a:r>
              <a:rPr lang="en-US" dirty="0"/>
              <a:t> to apply for UI and/or SDI</a:t>
            </a:r>
          </a:p>
        </p:txBody>
      </p:sp>
    </p:spTree>
    <p:extLst>
      <p:ext uri="{BB962C8B-B14F-4D97-AF65-F5344CB8AC3E}">
        <p14:creationId xmlns:p14="http://schemas.microsoft.com/office/powerpoint/2010/main" val="1792106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9F1A2-DC11-3149-BB4F-E2B11842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5. Workers’ Compensation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D401E-310A-9F41-8209-91A912C8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cannot work because of a work related injury, you may get</a:t>
            </a:r>
          </a:p>
          <a:p>
            <a:pPr lvl="1"/>
            <a:r>
              <a:rPr lang="en-US" dirty="0"/>
              <a:t>1. TDI, and 2. PD, and 3. Medical Expenses</a:t>
            </a:r>
          </a:p>
          <a:p>
            <a:pPr lvl="1"/>
            <a:endParaRPr lang="en-US" dirty="0"/>
          </a:p>
          <a:p>
            <a:r>
              <a:rPr lang="en-US" dirty="0"/>
              <a:t>If you think you have become infected at work place, you can file</a:t>
            </a:r>
          </a:p>
          <a:p>
            <a:endParaRPr lang="en-US" dirty="0"/>
          </a:p>
          <a:p>
            <a:r>
              <a:rPr lang="en-US" dirty="0"/>
              <a:t>Best way….go to workers comp attorney</a:t>
            </a:r>
          </a:p>
          <a:p>
            <a:endParaRPr lang="en-US" dirty="0"/>
          </a:p>
          <a:p>
            <a:r>
              <a:rPr lang="en-US" dirty="0"/>
              <a:t>Key benefit for health care workers to use</a:t>
            </a:r>
          </a:p>
          <a:p>
            <a:endParaRPr lang="en-US" dirty="0"/>
          </a:p>
          <a:p>
            <a:r>
              <a:rPr lang="en-US" dirty="0"/>
              <a:t>More info: </a:t>
            </a:r>
            <a:r>
              <a:rPr lang="en-US" dirty="0">
                <a:hlinkClick r:id="rId2"/>
              </a:rPr>
              <a:t>www.dwc.ca.gov</a:t>
            </a: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197744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193386-5973-3B46-BEF0-B2665028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58140"/>
            <a:ext cx="10515600" cy="2351315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77459-A481-5F46-868B-1C3BE02FB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Remember many cannot be definitively answered yet</a:t>
            </a:r>
          </a:p>
        </p:txBody>
      </p:sp>
    </p:spTree>
    <p:extLst>
      <p:ext uri="{BB962C8B-B14F-4D97-AF65-F5344CB8AC3E}">
        <p14:creationId xmlns:p14="http://schemas.microsoft.com/office/powerpoint/2010/main" val="129839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91AAD2-7609-EF48-B735-A549D6579B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CAREFUL, BE SAFE, BE HEALTHY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3A3330F-C98F-A842-9896-5845F8C56F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sz="4000" dirty="0"/>
              <a:t>TOGETHER WE WILL SURVIVE THIS</a:t>
            </a:r>
          </a:p>
          <a:p>
            <a:endParaRPr lang="en-US" sz="4000" dirty="0"/>
          </a:p>
          <a:p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913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214A817-568E-EC41-9274-375670646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8437" y="991262"/>
            <a:ext cx="6955124" cy="10668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 FEDERAL LAWS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26F5AF7-7E23-1C4F-B7C7-1BE817ECE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8437" y="2371725"/>
            <a:ext cx="6955124" cy="3038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FAMILIES FIRST CORONAVIRUS RESPONSE ACT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NEW TRILLION DOLLAR LAW YET TO COME</a:t>
            </a:r>
          </a:p>
        </p:txBody>
      </p:sp>
    </p:spTree>
    <p:extLst>
      <p:ext uri="{BB962C8B-B14F-4D97-AF65-F5344CB8AC3E}">
        <p14:creationId xmlns:p14="http://schemas.microsoft.com/office/powerpoint/2010/main" val="4119623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01794-4E10-C449-8A7C-C8AFD8E4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FAMILIES FIRST CORONAVIRUS RESPONSE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C5EEC-0E5A-314B-9211-C5CC9C5C4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April 2, 2020, through December 31, 2020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Applies to a Public Agency with 1 or more Employees</a:t>
            </a:r>
          </a:p>
          <a:p>
            <a:endParaRPr lang="en-US" dirty="0"/>
          </a:p>
          <a:p>
            <a:r>
              <a:rPr lang="en-US" dirty="0"/>
              <a:t>Creates 2 New Paid Leave Programs</a:t>
            </a:r>
          </a:p>
          <a:p>
            <a:pPr marL="0" indent="0">
              <a:buNone/>
            </a:pPr>
            <a:r>
              <a:rPr lang="en-US" dirty="0"/>
              <a:t>	Emergency Paid Sick Leave Act</a:t>
            </a:r>
          </a:p>
          <a:p>
            <a:pPr marL="0" indent="0">
              <a:buNone/>
            </a:pPr>
            <a:r>
              <a:rPr lang="en-US" dirty="0"/>
              <a:t>	Emergency Family &amp; Medical Leave Expansion Act</a:t>
            </a:r>
          </a:p>
        </p:txBody>
      </p:sp>
    </p:spTree>
    <p:extLst>
      <p:ext uri="{BB962C8B-B14F-4D97-AF65-F5344CB8AC3E}">
        <p14:creationId xmlns:p14="http://schemas.microsoft.com/office/powerpoint/2010/main" val="216174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8065-2EBC-2F44-89E7-A3E0BA99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FF Emergency Paid Sick Leave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75ED-464B-5449-B09F-24C2BB923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</a:t>
            </a:r>
          </a:p>
          <a:p>
            <a:pPr lvl="1"/>
            <a:r>
              <a:rPr lang="en-US" dirty="0"/>
              <a:t>You are subject to quarantine or isolation order related to COVID 19, or</a:t>
            </a:r>
          </a:p>
          <a:p>
            <a:pPr lvl="1"/>
            <a:r>
              <a:rPr lang="en-US" dirty="0"/>
              <a:t>You are advised by a health care provider to self-quarantine, or</a:t>
            </a:r>
          </a:p>
          <a:p>
            <a:pPr lvl="1"/>
            <a:r>
              <a:rPr lang="en-US" dirty="0"/>
              <a:t>You are experiencing symptoms and seeking medical diagnosis, or</a:t>
            </a:r>
          </a:p>
          <a:p>
            <a:pPr lvl="1"/>
            <a:r>
              <a:rPr lang="en-US" dirty="0"/>
              <a:t>You are caring for someone subject to quarantine or with symptoms, or</a:t>
            </a:r>
          </a:p>
          <a:p>
            <a:pPr lvl="1"/>
            <a:r>
              <a:rPr lang="en-US" dirty="0"/>
              <a:t>You are caring for children because schools closed due to COVID 19, or</a:t>
            </a:r>
          </a:p>
          <a:p>
            <a:pPr lvl="1"/>
            <a:r>
              <a:rPr lang="en-US" dirty="0"/>
              <a:t>You are experiencing ‘any other substantially similar conditions”</a:t>
            </a:r>
          </a:p>
          <a:p>
            <a:pPr lvl="1"/>
            <a:endParaRPr lang="en-US" dirty="0"/>
          </a:p>
          <a:p>
            <a:r>
              <a:rPr lang="en-US" dirty="0"/>
              <a:t>You are eligible if you fulfill any 1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these 6 conditions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82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E41C6-AFAA-CB4C-A03D-C2F785C5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Paid Sick Leave – Part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7866-00E8-C34A-AF2E-5FE4983FF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Entitled to 80 hours of additional paid sick leave from your employer if full time</a:t>
            </a:r>
          </a:p>
          <a:p>
            <a:r>
              <a:rPr lang="en-US" dirty="0"/>
              <a:t>Entitled to fraction of 80 hours equal to fraction of 40 hour job you have: Pro Rated</a:t>
            </a:r>
          </a:p>
          <a:p>
            <a:r>
              <a:rPr lang="en-US" dirty="0"/>
              <a:t>Paid at regular rate of pay up to $511/day, or total of $5,110 if for 1, 2, 3: your own problem</a:t>
            </a:r>
          </a:p>
          <a:p>
            <a:r>
              <a:rPr lang="en-US" dirty="0"/>
              <a:t>Paid at $200/day up to $2000 if for 4,5,6 – caring for someone else</a:t>
            </a:r>
          </a:p>
          <a:p>
            <a:r>
              <a:rPr lang="en-US" dirty="0"/>
              <a:t>May take this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they take other benefits (other vacation, sick leave, PTO)</a:t>
            </a:r>
          </a:p>
        </p:txBody>
      </p:sp>
    </p:spTree>
    <p:extLst>
      <p:ext uri="{BB962C8B-B14F-4D97-AF65-F5344CB8AC3E}">
        <p14:creationId xmlns:p14="http://schemas.microsoft.com/office/powerpoint/2010/main" val="134392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F4C61-AF97-9647-9CFE-127A3909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2. FF Emergency Family &amp; Medical Leave Act 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6E0C0-166F-F44E-9E4E-F288717C5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employed for at least 30 days with employer</a:t>
            </a:r>
          </a:p>
          <a:p>
            <a:r>
              <a:rPr lang="en-US" dirty="0"/>
              <a:t>If employer has fewer than 500 employees </a:t>
            </a:r>
          </a:p>
          <a:p>
            <a:r>
              <a:rPr lang="en-US" b="1" dirty="0">
                <a:solidFill>
                  <a:srgbClr val="FF0000"/>
                </a:solidFill>
              </a:rPr>
              <a:t>If employer is a public agency</a:t>
            </a:r>
          </a:p>
          <a:p>
            <a:r>
              <a:rPr lang="en-US" dirty="0"/>
              <a:t>If you have serious illness, or need to care for family member w serious illness, OR</a:t>
            </a:r>
          </a:p>
          <a:p>
            <a:r>
              <a:rPr lang="en-US" dirty="0"/>
              <a:t>IF YOU HAVE TO CARE FOR CHILDREN UNDER 18 BECAUSE OF SCHOOL CLOSURE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9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CE1C-D297-2040-8255-330D95E0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FF Emergency FMLA Expansion – Part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663F-6454-B44F-8CD3-35D90BCED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Unpaid leave for first 10 days (use sick leave then)</a:t>
            </a:r>
          </a:p>
          <a:p>
            <a:r>
              <a:rPr lang="en-US" dirty="0"/>
              <a:t>Pay is at least 2/3 regular rate of pay times usual number of hours</a:t>
            </a:r>
          </a:p>
          <a:p>
            <a:r>
              <a:rPr lang="en-US" dirty="0"/>
              <a:t>But no more than $200/day and $10,000 total</a:t>
            </a:r>
          </a:p>
          <a:p>
            <a:r>
              <a:rPr lang="en-US" dirty="0"/>
              <a:t>Can </a:t>
            </a:r>
            <a:r>
              <a:rPr lang="en-US" dirty="0">
                <a:solidFill>
                  <a:srgbClr val="FF0000"/>
                </a:solidFill>
              </a:rPr>
              <a:t>add it </a:t>
            </a:r>
            <a:r>
              <a:rPr lang="en-US" dirty="0"/>
              <a:t>to other kinds of paid leave already available </a:t>
            </a:r>
          </a:p>
          <a:p>
            <a:pPr lvl="1"/>
            <a:r>
              <a:rPr lang="en-US" dirty="0"/>
              <a:t>Vacation, Sick Leave, PTO, State benefits, etc.</a:t>
            </a:r>
          </a:p>
        </p:txBody>
      </p:sp>
    </p:spTree>
    <p:extLst>
      <p:ext uri="{BB962C8B-B14F-4D97-AF65-F5344CB8AC3E}">
        <p14:creationId xmlns:p14="http://schemas.microsoft.com/office/powerpoint/2010/main" val="270394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8A2AA-DFE4-2349-AC13-18BF254B6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Job Restoration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54DD9-9CA9-BC49-9270-2E3183559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 must make reasonable effort to re-employ after crisis or 12 weeks after leave starts (we shall see which applies…)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EXTENDED SNAP (FOOD STAMP) BENEFITS</a:t>
            </a:r>
          </a:p>
          <a:p>
            <a:r>
              <a:rPr lang="en-US" dirty="0"/>
              <a:t>AND SCHOOL LUNCH REPLACEMENT PROGRAM</a:t>
            </a:r>
          </a:p>
          <a:p>
            <a:r>
              <a:rPr lang="en-US" dirty="0"/>
              <a:t>AND MILLIONS MORE TO FOOD BANKS</a:t>
            </a:r>
          </a:p>
        </p:txBody>
      </p:sp>
    </p:spTree>
    <p:extLst>
      <p:ext uri="{BB962C8B-B14F-4D97-AF65-F5344CB8AC3E}">
        <p14:creationId xmlns:p14="http://schemas.microsoft.com/office/powerpoint/2010/main" val="1475348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E783C76-ABE7-B743-95D6-ECA53521D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CALIFORNIA LAWS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047469F-E1F0-384F-96FC-F2E6DBD1C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US" sz="1500" dirty="0">
              <a:solidFill>
                <a:srgbClr val="FFFFFF"/>
              </a:solidFill>
            </a:endParaRPr>
          </a:p>
          <a:p>
            <a:r>
              <a:rPr lang="en-US" sz="1500" dirty="0">
                <a:solidFill>
                  <a:srgbClr val="FFFFFF"/>
                </a:solidFill>
              </a:rPr>
              <a:t>SOMETHING OLD, SOMETHING NEW</a:t>
            </a:r>
          </a:p>
        </p:txBody>
      </p:sp>
    </p:spTree>
    <p:extLst>
      <p:ext uri="{BB962C8B-B14F-4D97-AF65-F5344CB8AC3E}">
        <p14:creationId xmlns:p14="http://schemas.microsoft.com/office/powerpoint/2010/main" val="1780067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881</Words>
  <Application>Microsoft Office PowerPoint</Application>
  <PresentationFormat>Widescreen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COVID-19 ”Wage Replacement” Laws</vt:lpstr>
      <vt:lpstr>NEW FEDERAL LAWS</vt:lpstr>
      <vt:lpstr>FAMILIES FIRST CORONAVIRUS RESPONSE ACT</vt:lpstr>
      <vt:lpstr>1. FF Emergency Paid Sick Leave Act</vt:lpstr>
      <vt:lpstr>Paid Sick Leave – Part Two</vt:lpstr>
      <vt:lpstr> 2. FF Emergency Family &amp; Medical Leave Act Expansion</vt:lpstr>
      <vt:lpstr>FF Emergency FMLA Expansion – Part Two</vt:lpstr>
      <vt:lpstr>Job Restoration Rights</vt:lpstr>
      <vt:lpstr>CALIFORNIA LAWS</vt:lpstr>
      <vt:lpstr>CALIFORNIA ‘WAGE REPLACEMENT’</vt:lpstr>
      <vt:lpstr>1. Paid Sick Leave Act</vt:lpstr>
      <vt:lpstr>2. Paid Family Leave</vt:lpstr>
      <vt:lpstr>3. Unemployment Insurance</vt:lpstr>
      <vt:lpstr>4. State Disability Insurance (SDI)</vt:lpstr>
      <vt:lpstr>5. Workers’ Compensation</vt:lpstr>
      <vt:lpstr>QUESTIONS?</vt:lpstr>
      <vt:lpstr>BE CAREFUL, BE SAFE, BE HEALTHY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”Wage Replacement” Laws</dc:title>
  <dc:creator>William Sokol</dc:creator>
  <cp:lastModifiedBy>David Rothbart</cp:lastModifiedBy>
  <cp:revision>14</cp:revision>
  <dcterms:created xsi:type="dcterms:W3CDTF">2020-03-22T19:46:34Z</dcterms:created>
  <dcterms:modified xsi:type="dcterms:W3CDTF">2020-03-25T19:48:49Z</dcterms:modified>
</cp:coreProperties>
</file>