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9.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Agrandir" panose="020B0604020202020204" charset="0"/>
      <p:regular r:id="rId9"/>
    </p:embeddedFont>
    <p:embeddedFont>
      <p:font typeface="Agrandir Medium" panose="020B0604020202020204" charset="0"/>
      <p:regular r:id="rId10"/>
    </p:embeddedFont>
    <p:embeddedFont>
      <p:font typeface="Calibri" panose="020F0502020204030204" pitchFamily="34" charset="0"/>
      <p:regular r:id="rId11"/>
      <p:bold r:id="rId12"/>
      <p:italic r:id="rId13"/>
      <p:boldItalic r:id="rId14"/>
    </p:embeddedFont>
    <p:embeddedFont>
      <p:font typeface="Carelia" panose="020B0604020202020204" charset="0"/>
      <p:regular r:id="rId15"/>
    </p:embeddedFont>
    <p:embeddedFont>
      <p:font typeface="Dosis" pitchFamily="2" charset="0"/>
      <p:regular r:id="rId16"/>
      <p:bold r:id="rId17"/>
    </p:embeddedFont>
    <p:embeddedFont>
      <p:font typeface="Gagalin"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73" autoAdjust="0"/>
  </p:normalViewPr>
  <p:slideViewPr>
    <p:cSldViewPr>
      <p:cViewPr varScale="1">
        <p:scale>
          <a:sx n="47" d="100"/>
          <a:sy n="47" d="100"/>
        </p:scale>
        <p:origin x="768"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97182-532E-41D7-BC9A-2816CDB524B3}"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90392-C5D9-4258-838A-D731D81D123B}" type="slidenum">
              <a:rPr lang="en-US" smtClean="0"/>
              <a:t>‹#›</a:t>
            </a:fld>
            <a:endParaRPr lang="en-US"/>
          </a:p>
        </p:txBody>
      </p:sp>
    </p:spTree>
    <p:extLst>
      <p:ext uri="{BB962C8B-B14F-4D97-AF65-F5344CB8AC3E}">
        <p14:creationId xmlns:p14="http://schemas.microsoft.com/office/powerpoint/2010/main" val="164917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90392-C5D9-4258-838A-D731D81D123B}" type="slidenum">
              <a:rPr lang="en-US" smtClean="0"/>
              <a:t>1</a:t>
            </a:fld>
            <a:endParaRPr lang="en-US"/>
          </a:p>
        </p:txBody>
      </p:sp>
    </p:spTree>
    <p:extLst>
      <p:ext uri="{BB962C8B-B14F-4D97-AF65-F5344CB8AC3E}">
        <p14:creationId xmlns:p14="http://schemas.microsoft.com/office/powerpoint/2010/main" val="428684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Name and Titles</a:t>
            </a:r>
          </a:p>
        </p:txBody>
      </p:sp>
      <p:sp>
        <p:nvSpPr>
          <p:cNvPr id="4" name="Slide Number Placeholder 3"/>
          <p:cNvSpPr>
            <a:spLocks noGrp="1"/>
          </p:cNvSpPr>
          <p:nvPr>
            <p:ph type="sldNum" sz="quarter" idx="5"/>
          </p:nvPr>
        </p:nvSpPr>
        <p:spPr/>
        <p:txBody>
          <a:bodyPr/>
          <a:lstStyle/>
          <a:p>
            <a:fld id="{FC790392-C5D9-4258-838A-D731D81D123B}" type="slidenum">
              <a:rPr lang="en-US" smtClean="0"/>
              <a:t>2</a:t>
            </a:fld>
            <a:endParaRPr lang="en-US"/>
          </a:p>
        </p:txBody>
      </p:sp>
    </p:spTree>
    <p:extLst>
      <p:ext uri="{BB962C8B-B14F-4D97-AF65-F5344CB8AC3E}">
        <p14:creationId xmlns:p14="http://schemas.microsoft.com/office/powerpoint/2010/main" val="5069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COLT has been representing library workers for Rutgers since 1984.  </a:t>
            </a:r>
          </a:p>
          <a:p>
            <a:r>
              <a:rPr lang="en-US" sz="1800" b="0" i="0" u="none" strike="noStrike" dirty="0">
                <a:solidFill>
                  <a:srgbClr val="000000"/>
                </a:solidFill>
                <a:effectLst/>
                <a:latin typeface="Arial" panose="020B0604020202020204" pitchFamily="34" charset="0"/>
              </a:rPr>
              <a:t>Rutgers has a large number of jobs and titles as an employer.  Library workers are a part of  what COLT is representing. We have list of over 110 titles.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Rutgers’ University Libraries union members: Rutgers’ libraries staff actually have 2 unions representing them - AFSCME &amp; URA.  Full time Library staff are usually in either AFSCME or URA.  The exception to this are bosses with the title of  “supervisor.”  Some of our larger libraries rent space to different departments in the university and those staff members may or may not be affiliated with the union.  Additionally, Rutgers has a federal work study program that employs students - these are our part time workers and are not affiliated with a union.  </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C790392-C5D9-4258-838A-D731D81D123B}" type="slidenum">
              <a:rPr lang="en-US" smtClean="0"/>
              <a:t>3</a:t>
            </a:fld>
            <a:endParaRPr lang="en-US"/>
          </a:p>
        </p:txBody>
      </p:sp>
    </p:spTree>
    <p:extLst>
      <p:ext uri="{BB962C8B-B14F-4D97-AF65-F5344CB8AC3E}">
        <p14:creationId xmlns:p14="http://schemas.microsoft.com/office/powerpoint/2010/main" val="323970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off- Vacation, AL, PH, Sick Time, Sick Leave, Breaks, Comp Time</a:t>
            </a:r>
          </a:p>
          <a:p>
            <a:r>
              <a:rPr lang="en-US" dirty="0"/>
              <a:t>Pension – Access to PERS &amp; Deferred Compensation</a:t>
            </a:r>
          </a:p>
          <a:p>
            <a:r>
              <a:rPr lang="en-US" dirty="0"/>
              <a:t>Health Benefits – Some of the state’s best health care plans</a:t>
            </a:r>
          </a:p>
          <a:p>
            <a:r>
              <a:rPr lang="en-US" dirty="0"/>
              <a:t>Solidarity – Backup from AFSCME, access to lawyers, field reps to help with organizing</a:t>
            </a:r>
          </a:p>
          <a:p>
            <a:r>
              <a:rPr lang="en-US" dirty="0"/>
              <a:t>Safe working conditions</a:t>
            </a:r>
          </a:p>
          <a:p>
            <a:r>
              <a:rPr lang="en-US" dirty="0"/>
              <a:t>Job Security</a:t>
            </a:r>
          </a:p>
          <a:p>
            <a:endParaRPr lang="en-US" dirty="0"/>
          </a:p>
        </p:txBody>
      </p:sp>
      <p:sp>
        <p:nvSpPr>
          <p:cNvPr id="4" name="Slide Number Placeholder 3"/>
          <p:cNvSpPr>
            <a:spLocks noGrp="1"/>
          </p:cNvSpPr>
          <p:nvPr>
            <p:ph type="sldNum" sz="quarter" idx="5"/>
          </p:nvPr>
        </p:nvSpPr>
        <p:spPr/>
        <p:txBody>
          <a:bodyPr/>
          <a:lstStyle/>
          <a:p>
            <a:fld id="{FC790392-C5D9-4258-838A-D731D81D123B}" type="slidenum">
              <a:rPr lang="en-US" smtClean="0"/>
              <a:t>4</a:t>
            </a:fld>
            <a:endParaRPr lang="en-US"/>
          </a:p>
        </p:txBody>
      </p:sp>
    </p:spTree>
    <p:extLst>
      <p:ext uri="{BB962C8B-B14F-4D97-AF65-F5344CB8AC3E}">
        <p14:creationId xmlns:p14="http://schemas.microsoft.com/office/powerpoint/2010/main" val="118204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Management – higher levels of the university don’t understand or care about the dynamics of a union or what a contract is.</a:t>
            </a:r>
          </a:p>
          <a:p>
            <a:r>
              <a:rPr lang="en-US" dirty="0"/>
              <a:t>We see membership being asked to perform extra duties, or work out of title even if our contract says otherwise</a:t>
            </a:r>
          </a:p>
          <a:p>
            <a:r>
              <a:rPr lang="en-US" dirty="0"/>
              <a:t>Union Busting – Like much of the union world, COLT has to deal with union busting.  Job titles can be moved to other departments, or other unions altogether that have different contract and leadership. </a:t>
            </a:r>
          </a:p>
          <a:p>
            <a:r>
              <a:rPr lang="en-US" dirty="0"/>
              <a:t>Recruitment- </a:t>
            </a:r>
            <a:r>
              <a:rPr lang="en-US" sz="1800" b="0" i="0" u="none" strike="noStrike" dirty="0">
                <a:solidFill>
                  <a:srgbClr val="000000"/>
                </a:solidFill>
                <a:effectLst/>
                <a:latin typeface="Arial" panose="020B0604020202020204" pitchFamily="34" charset="0"/>
              </a:rPr>
              <a:t>Like many unions, membership has become a challenge.  After the Janus decision in 2018, recruiting has become more cumbersome.  Recruitment is difficult, especially at a place like </a:t>
            </a:r>
            <a:r>
              <a:rPr lang="en-US" sz="1800" b="0" i="0" u="none" strike="noStrike" dirty="0" err="1">
                <a:solidFill>
                  <a:srgbClr val="000000"/>
                </a:solidFill>
                <a:effectLst/>
                <a:latin typeface="Arial" panose="020B0604020202020204" pitchFamily="34" charset="0"/>
              </a:rPr>
              <a:t>RUtgers</a:t>
            </a:r>
            <a:r>
              <a:rPr lang="en-US" sz="1800" b="0" i="0" u="none" strike="noStrike" dirty="0">
                <a:solidFill>
                  <a:srgbClr val="000000"/>
                </a:solidFill>
                <a:effectLst/>
                <a:latin typeface="Arial" panose="020B0604020202020204" pitchFamily="34" charset="0"/>
              </a:rPr>
              <a:t>.  Rutgers is home to 11 libraries spread across 3 campuses.  It can be difficult to organize and get the word out because everyone is spread out.  You can have 10 COLT members in one location, or you can have 1.  We need members to engage virtually and that can be difficult. </a:t>
            </a:r>
            <a:endParaRPr lang="en-US" dirty="0"/>
          </a:p>
        </p:txBody>
      </p:sp>
      <p:sp>
        <p:nvSpPr>
          <p:cNvPr id="4" name="Slide Number Placeholder 3"/>
          <p:cNvSpPr>
            <a:spLocks noGrp="1"/>
          </p:cNvSpPr>
          <p:nvPr>
            <p:ph type="sldNum" sz="quarter" idx="5"/>
          </p:nvPr>
        </p:nvSpPr>
        <p:spPr/>
        <p:txBody>
          <a:bodyPr/>
          <a:lstStyle/>
          <a:p>
            <a:fld id="{FC790392-C5D9-4258-838A-D731D81D123B}" type="slidenum">
              <a:rPr lang="en-US" smtClean="0"/>
              <a:t>5</a:t>
            </a:fld>
            <a:endParaRPr lang="en-US"/>
          </a:p>
        </p:txBody>
      </p:sp>
    </p:spTree>
    <p:extLst>
      <p:ext uri="{BB962C8B-B14F-4D97-AF65-F5344CB8AC3E}">
        <p14:creationId xmlns:p14="http://schemas.microsoft.com/office/powerpoint/2010/main" val="216968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publicdomainpictures.net/en/view-image.php?image=174889&amp;picture=books-on-white" TargetMode="External"/><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lickr.com/photos/wfse/29346512770/"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higheredjobs.com/blog/postDisplay.cfm?post=2578&amp;blog=31" TargetMode="External"/><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9.jpg"/><Relationship Id="rId2" Type="http://schemas.openxmlformats.org/officeDocument/2006/relationships/notesSlide" Target="../notesSlides/notesSlide4.xml"/><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1.jpeg"/><Relationship Id="rId15" Type="http://schemas.openxmlformats.org/officeDocument/2006/relationships/hyperlink" Target="https://publicdomainpictures.net/view-image.php?image=71167&amp;picture=hand-and-foot-safety-signs" TargetMode="External"/><Relationship Id="rId10" Type="http://schemas.openxmlformats.org/officeDocument/2006/relationships/image" Target="../media/image27.png"/><Relationship Id="rId4" Type="http://schemas.openxmlformats.org/officeDocument/2006/relationships/image" Target="../media/image22.svg"/><Relationship Id="rId9" Type="http://schemas.openxmlformats.org/officeDocument/2006/relationships/image" Target="../media/image26.svg"/><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jpeg"/><Relationship Id="rId7" Type="http://schemas.openxmlformats.org/officeDocument/2006/relationships/hyperlink" Target="https://foto.wuestenigel.com/filling-out-race-checklist-on-a-for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s://www.flickr.com/photos/tinfoilraccoon/5472107187" TargetMode="External"/><Relationship Id="rId4" Type="http://schemas.openxmlformats.org/officeDocument/2006/relationships/image" Target="../media/image32.jpg"/><Relationship Id="rId9" Type="http://schemas.openxmlformats.org/officeDocument/2006/relationships/hyperlink" Target="https://www.reputationsciences.com/reputation-management-for-executives-what-it-is-and-why-it-matt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sp>
      <p:sp>
        <p:nvSpPr>
          <p:cNvPr id="3" name="Freeform 3"/>
          <p:cNvSpPr/>
          <p:nvPr/>
        </p:nvSpPr>
        <p:spPr>
          <a:xfrm>
            <a:off x="20325" y="6760273"/>
            <a:ext cx="4703874" cy="3526727"/>
          </a:xfrm>
          <a:custGeom>
            <a:avLst/>
            <a:gdLst/>
            <a:ahLst/>
            <a:cxnLst/>
            <a:rect l="l" t="t" r="r" b="b"/>
            <a:pathLst>
              <a:path w="6914093" h="5028432">
                <a:moveTo>
                  <a:pt x="0" y="0"/>
                </a:moveTo>
                <a:lnTo>
                  <a:pt x="6914093" y="0"/>
                </a:lnTo>
                <a:lnTo>
                  <a:pt x="6914093" y="5028431"/>
                </a:lnTo>
                <a:lnTo>
                  <a:pt x="0" y="5028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4029971" y="3922236"/>
            <a:ext cx="10228058" cy="1710875"/>
          </a:xfrm>
          <a:custGeom>
            <a:avLst/>
            <a:gdLst/>
            <a:ahLst/>
            <a:cxnLst/>
            <a:rect l="l" t="t" r="r" b="b"/>
            <a:pathLst>
              <a:path w="10228058" h="1710875">
                <a:moveTo>
                  <a:pt x="0" y="0"/>
                </a:moveTo>
                <a:lnTo>
                  <a:pt x="10228058" y="0"/>
                </a:lnTo>
                <a:lnTo>
                  <a:pt x="10228058" y="1710875"/>
                </a:lnTo>
                <a:lnTo>
                  <a:pt x="0" y="17108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2244721" y="7033687"/>
            <a:ext cx="6063604" cy="3208198"/>
          </a:xfrm>
          <a:custGeom>
            <a:avLst/>
            <a:gdLst/>
            <a:ahLst/>
            <a:cxnLst/>
            <a:rect l="l" t="t" r="r" b="b"/>
            <a:pathLst>
              <a:path w="6063604" h="3208198">
                <a:moveTo>
                  <a:pt x="0" y="0"/>
                </a:moveTo>
                <a:lnTo>
                  <a:pt x="6063604" y="0"/>
                </a:lnTo>
                <a:lnTo>
                  <a:pt x="6063604" y="3208197"/>
                </a:lnTo>
                <a:lnTo>
                  <a:pt x="0" y="32081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2323997" y="3556558"/>
            <a:ext cx="13640006" cy="2308881"/>
          </a:xfrm>
          <a:prstGeom prst="rect">
            <a:avLst/>
          </a:prstGeom>
        </p:spPr>
        <p:txBody>
          <a:bodyPr lIns="0" tIns="0" rIns="0" bIns="0" rtlCol="0" anchor="t">
            <a:spAutoFit/>
          </a:bodyPr>
          <a:lstStyle/>
          <a:p>
            <a:pPr marL="0" lvl="0" indent="0" algn="ctr">
              <a:lnSpc>
                <a:spcPts val="9238"/>
              </a:lnSpc>
            </a:pPr>
            <a:r>
              <a:rPr lang="en-US" sz="6599">
                <a:solidFill>
                  <a:srgbClr val="01070A"/>
                </a:solidFill>
                <a:latin typeface="Gagalin"/>
              </a:rPr>
              <a:t>Rutgers University Libraries’ Union Workers</a:t>
            </a:r>
          </a:p>
        </p:txBody>
      </p:sp>
      <p:sp>
        <p:nvSpPr>
          <p:cNvPr id="9" name="TextBox 9"/>
          <p:cNvSpPr txBox="1"/>
          <p:nvPr/>
        </p:nvSpPr>
        <p:spPr>
          <a:xfrm>
            <a:off x="5584907" y="6350679"/>
            <a:ext cx="6639489" cy="1366017"/>
          </a:xfrm>
          <a:prstGeom prst="rect">
            <a:avLst/>
          </a:prstGeom>
        </p:spPr>
        <p:txBody>
          <a:bodyPr lIns="0" tIns="0" rIns="0" bIns="0" rtlCol="0" anchor="t">
            <a:spAutoFit/>
          </a:bodyPr>
          <a:lstStyle/>
          <a:p>
            <a:pPr algn="ctr">
              <a:lnSpc>
                <a:spcPts val="5032"/>
              </a:lnSpc>
            </a:pPr>
            <a:r>
              <a:rPr lang="en-US" sz="3594">
                <a:solidFill>
                  <a:srgbClr val="01070A"/>
                </a:solidFill>
                <a:latin typeface="Agrandir"/>
              </a:rPr>
              <a:t>Presented by: </a:t>
            </a:r>
          </a:p>
          <a:p>
            <a:pPr algn="ctr">
              <a:lnSpc>
                <a:spcPts val="5032"/>
              </a:lnSpc>
            </a:pPr>
            <a:r>
              <a:rPr lang="en-US" sz="3594">
                <a:solidFill>
                  <a:srgbClr val="05AF68"/>
                </a:solidFill>
                <a:latin typeface="Agrandir"/>
              </a:rPr>
              <a:t>AFSCME COLT  Local 1761</a:t>
            </a:r>
          </a:p>
        </p:txBody>
      </p:sp>
      <p:pic>
        <p:nvPicPr>
          <p:cNvPr id="11" name="Picture 10" descr="A stack of books on a white background&#10;&#10;Description automatically generated">
            <a:extLst>
              <a:ext uri="{FF2B5EF4-FFF2-40B4-BE49-F238E27FC236}">
                <a16:creationId xmlns:a16="http://schemas.microsoft.com/office/drawing/2014/main" id="{E71B8613-AEBA-3E49-AA23-8153586F1F80}"/>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3468350" y="45115"/>
            <a:ext cx="4819650" cy="3213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94" y="1905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sp>
      <p:grpSp>
        <p:nvGrpSpPr>
          <p:cNvPr id="3" name="Group 3"/>
          <p:cNvGrpSpPr/>
          <p:nvPr/>
        </p:nvGrpSpPr>
        <p:grpSpPr>
          <a:xfrm>
            <a:off x="4619893" y="190500"/>
            <a:ext cx="8367052" cy="10096500"/>
            <a:chOff x="0" y="0"/>
            <a:chExt cx="2383069" cy="3225666"/>
          </a:xfrm>
        </p:grpSpPr>
        <p:sp>
          <p:nvSpPr>
            <p:cNvPr id="4" name="Freeform 4"/>
            <p:cNvSpPr/>
            <p:nvPr/>
          </p:nvSpPr>
          <p:spPr>
            <a:xfrm>
              <a:off x="0" y="0"/>
              <a:ext cx="2383069" cy="3225666"/>
            </a:xfrm>
            <a:custGeom>
              <a:avLst/>
              <a:gdLst/>
              <a:ahLst/>
              <a:cxnLst/>
              <a:rect l="l" t="t" r="r" b="b"/>
              <a:pathLst>
                <a:path w="2383069" h="3225666">
                  <a:moveTo>
                    <a:pt x="0" y="0"/>
                  </a:moveTo>
                  <a:lnTo>
                    <a:pt x="2383069" y="0"/>
                  </a:lnTo>
                  <a:lnTo>
                    <a:pt x="2383069" y="3225666"/>
                  </a:lnTo>
                  <a:lnTo>
                    <a:pt x="0" y="3225666"/>
                  </a:lnTo>
                  <a:close/>
                </a:path>
              </a:pathLst>
            </a:custGeom>
            <a:solidFill>
              <a:srgbClr val="FFFFFF"/>
            </a:solidFill>
            <a:ln w="38100" cap="sq">
              <a:solidFill>
                <a:srgbClr val="000000"/>
              </a:solidFill>
              <a:prstDash val="solid"/>
              <a:miter/>
            </a:ln>
          </p:spPr>
        </p:sp>
        <p:sp>
          <p:nvSpPr>
            <p:cNvPr id="5" name="TextBox 5"/>
            <p:cNvSpPr txBox="1"/>
            <p:nvPr/>
          </p:nvSpPr>
          <p:spPr>
            <a:xfrm>
              <a:off x="0" y="-47625"/>
              <a:ext cx="2383069" cy="3273291"/>
            </a:xfrm>
            <a:prstGeom prst="rect">
              <a:avLst/>
            </a:prstGeom>
          </p:spPr>
          <p:txBody>
            <a:bodyPr lIns="50800" tIns="50800" rIns="50800" bIns="50800" rtlCol="0" anchor="ctr"/>
            <a:lstStyle/>
            <a:p>
              <a:pPr algn="ctr">
                <a:lnSpc>
                  <a:spcPts val="3210"/>
                </a:lnSpc>
              </a:pPr>
              <a:endParaRPr/>
            </a:p>
          </p:txBody>
        </p:sp>
      </p:grpSp>
      <p:sp>
        <p:nvSpPr>
          <p:cNvPr id="8" name="TextBox 8"/>
          <p:cNvSpPr txBox="1"/>
          <p:nvPr/>
        </p:nvSpPr>
        <p:spPr>
          <a:xfrm>
            <a:off x="4870104" y="1095172"/>
            <a:ext cx="7423265" cy="1650611"/>
          </a:xfrm>
          <a:prstGeom prst="rect">
            <a:avLst/>
          </a:prstGeom>
        </p:spPr>
        <p:txBody>
          <a:bodyPr lIns="0" tIns="0" rIns="0" bIns="0" rtlCol="0" anchor="t">
            <a:spAutoFit/>
          </a:bodyPr>
          <a:lstStyle/>
          <a:p>
            <a:pPr marL="0" lvl="0" indent="0" algn="ctr">
              <a:lnSpc>
                <a:spcPts val="13435"/>
              </a:lnSpc>
              <a:spcBef>
                <a:spcPct val="0"/>
              </a:spcBef>
            </a:pPr>
            <a:r>
              <a:rPr lang="en-US" sz="9596">
                <a:solidFill>
                  <a:srgbClr val="E7557F"/>
                </a:solidFill>
                <a:latin typeface="Gagalin"/>
              </a:rPr>
              <a:t>Overview</a:t>
            </a:r>
          </a:p>
        </p:txBody>
      </p:sp>
      <p:sp>
        <p:nvSpPr>
          <p:cNvPr id="9" name="TextBox 9"/>
          <p:cNvSpPr txBox="1"/>
          <p:nvPr/>
        </p:nvSpPr>
        <p:spPr>
          <a:xfrm>
            <a:off x="5301057" y="3679105"/>
            <a:ext cx="5883717" cy="2913825"/>
          </a:xfrm>
          <a:prstGeom prst="rect">
            <a:avLst/>
          </a:prstGeom>
        </p:spPr>
        <p:txBody>
          <a:bodyPr lIns="0" tIns="0" rIns="0" bIns="0" rtlCol="0" anchor="t">
            <a:spAutoFit/>
          </a:bodyPr>
          <a:lstStyle/>
          <a:p>
            <a:pPr marL="1140490" lvl="1" indent="-570245" algn="l">
              <a:lnSpc>
                <a:spcPts val="7395"/>
              </a:lnSpc>
              <a:buFont typeface="Arial"/>
              <a:buChar char="•"/>
            </a:pPr>
            <a:r>
              <a:rPr lang="en-US" sz="5282" dirty="0">
                <a:solidFill>
                  <a:srgbClr val="01070A"/>
                </a:solidFill>
                <a:latin typeface="Agrandir"/>
              </a:rPr>
              <a:t>Who We Are</a:t>
            </a:r>
          </a:p>
          <a:p>
            <a:pPr marL="1140490" lvl="1" indent="-570245" algn="l">
              <a:lnSpc>
                <a:spcPts val="7395"/>
              </a:lnSpc>
              <a:buFont typeface="Arial"/>
              <a:buChar char="•"/>
            </a:pPr>
            <a:r>
              <a:rPr lang="en-US" sz="5282" dirty="0">
                <a:solidFill>
                  <a:srgbClr val="01070A"/>
                </a:solidFill>
                <a:latin typeface="Agrandir"/>
              </a:rPr>
              <a:t>Benefits</a:t>
            </a:r>
          </a:p>
          <a:p>
            <a:pPr marL="1140490" lvl="1" indent="-570245" algn="l">
              <a:lnSpc>
                <a:spcPts val="7395"/>
              </a:lnSpc>
              <a:buFont typeface="Arial"/>
              <a:buChar char="•"/>
            </a:pPr>
            <a:r>
              <a:rPr lang="en-US" sz="5282" dirty="0">
                <a:solidFill>
                  <a:srgbClr val="01070A"/>
                </a:solidFill>
                <a:latin typeface="Agrandir"/>
              </a:rPr>
              <a:t>Challenges</a:t>
            </a:r>
          </a:p>
        </p:txBody>
      </p:sp>
      <p:pic>
        <p:nvPicPr>
          <p:cNvPr id="12" name="Picture 11" descr="A blue and green logo&#10;&#10;Description automatically generated">
            <a:extLst>
              <a:ext uri="{FF2B5EF4-FFF2-40B4-BE49-F238E27FC236}">
                <a16:creationId xmlns:a16="http://schemas.microsoft.com/office/drawing/2014/main" id="{D5BD5667-1719-F9DE-3FFF-5BFFA152A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426" y="6548308"/>
            <a:ext cx="7951986" cy="3696244"/>
          </a:xfrm>
          <a:prstGeom prst="rect">
            <a:avLst/>
          </a:prstGeom>
        </p:spPr>
      </p:pic>
      <p:pic>
        <p:nvPicPr>
          <p:cNvPr id="14" name="Picture 13" descr="A group of people in a crowd&#10;&#10;Description automatically generated">
            <a:extLst>
              <a:ext uri="{FF2B5EF4-FFF2-40B4-BE49-F238E27FC236}">
                <a16:creationId xmlns:a16="http://schemas.microsoft.com/office/drawing/2014/main" id="{22935F8D-BBE4-DA1A-0CA2-85D6A15CEBB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2028" y="1260165"/>
            <a:ext cx="4724400" cy="3151138"/>
          </a:xfrm>
          <a:prstGeom prst="rect">
            <a:avLst/>
          </a:prstGeom>
        </p:spPr>
      </p:pic>
      <p:pic>
        <p:nvPicPr>
          <p:cNvPr id="6" name="Picture 6"/>
          <p:cNvPicPr>
            <a:picLocks noChangeAspect="1"/>
          </p:cNvPicPr>
          <p:nvPr/>
        </p:nvPicPr>
        <p:blipFill>
          <a:blip r:embed="rId7"/>
          <a:srcRect/>
          <a:stretch>
            <a:fillRect/>
          </a:stretch>
        </p:blipFill>
        <p:spPr>
          <a:xfrm>
            <a:off x="384933" y="5252269"/>
            <a:ext cx="4708591" cy="3696244"/>
          </a:xfrm>
          <a:prstGeom prst="rect">
            <a:avLst/>
          </a:prstGeom>
        </p:spPr>
      </p:pic>
      <p:sp>
        <p:nvSpPr>
          <p:cNvPr id="7" name="Freeform 7"/>
          <p:cNvSpPr/>
          <p:nvPr/>
        </p:nvSpPr>
        <p:spPr>
          <a:xfrm>
            <a:off x="11410651" y="2203955"/>
            <a:ext cx="6323998" cy="5961077"/>
          </a:xfrm>
          <a:custGeom>
            <a:avLst/>
            <a:gdLst/>
            <a:ahLst/>
            <a:cxnLst/>
            <a:rect l="l" t="t" r="r" b="b"/>
            <a:pathLst>
              <a:path w="5156838" h="5073213">
                <a:moveTo>
                  <a:pt x="0" y="0"/>
                </a:moveTo>
                <a:lnTo>
                  <a:pt x="5156838" y="0"/>
                </a:lnTo>
                <a:lnTo>
                  <a:pt x="5156838" y="5073213"/>
                </a:lnTo>
                <a:lnTo>
                  <a:pt x="0" y="5073213"/>
                </a:lnTo>
                <a:lnTo>
                  <a:pt x="0" y="0"/>
                </a:lnTo>
                <a:close/>
              </a:path>
            </a:pathLst>
          </a:custGeom>
          <a:blipFill>
            <a:blip r:embed="rId8"/>
            <a:stretch>
              <a:fillRect/>
            </a:stretch>
          </a:blipFill>
        </p:spPr>
      </p:sp>
      <p:sp>
        <p:nvSpPr>
          <p:cNvPr id="10" name="TextBox 10"/>
          <p:cNvSpPr txBox="1"/>
          <p:nvPr/>
        </p:nvSpPr>
        <p:spPr>
          <a:xfrm>
            <a:off x="15075897" y="5372100"/>
            <a:ext cx="2223224" cy="641201"/>
          </a:xfrm>
          <a:prstGeom prst="rect">
            <a:avLst/>
          </a:prstGeom>
        </p:spPr>
        <p:txBody>
          <a:bodyPr wrap="square" lIns="0" tIns="0" rIns="0" bIns="0" rtlCol="0" anchor="t">
            <a:spAutoFit/>
          </a:bodyPr>
          <a:lstStyle/>
          <a:p>
            <a:pPr algn="ctr">
              <a:lnSpc>
                <a:spcPts val="2510"/>
              </a:lnSpc>
            </a:pPr>
            <a:r>
              <a:rPr lang="en-US" sz="1793" dirty="0">
                <a:solidFill>
                  <a:srgbClr val="FCFDFF"/>
                </a:solidFill>
                <a:latin typeface="Carelia"/>
              </a:rPr>
              <a:t>COLLECTIVE</a:t>
            </a:r>
          </a:p>
          <a:p>
            <a:pPr algn="ctr">
              <a:lnSpc>
                <a:spcPts val="2510"/>
              </a:lnSpc>
              <a:spcBef>
                <a:spcPct val="0"/>
              </a:spcBef>
            </a:pPr>
            <a:r>
              <a:rPr lang="en-US" sz="1793" dirty="0">
                <a:solidFill>
                  <a:srgbClr val="FCFDFF"/>
                </a:solidFill>
                <a:latin typeface="Carelia"/>
              </a:rPr>
              <a:t>BARGAINING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sp>
      <p:grpSp>
        <p:nvGrpSpPr>
          <p:cNvPr id="3" name="Group 3"/>
          <p:cNvGrpSpPr/>
          <p:nvPr/>
        </p:nvGrpSpPr>
        <p:grpSpPr>
          <a:xfrm>
            <a:off x="3037331" y="2030095"/>
            <a:ext cx="13293258" cy="6791564"/>
            <a:chOff x="0" y="0"/>
            <a:chExt cx="3501105" cy="1788725"/>
          </a:xfrm>
        </p:grpSpPr>
        <p:sp>
          <p:nvSpPr>
            <p:cNvPr id="4" name="Freeform 4"/>
            <p:cNvSpPr/>
            <p:nvPr/>
          </p:nvSpPr>
          <p:spPr>
            <a:xfrm>
              <a:off x="0" y="0"/>
              <a:ext cx="3501105" cy="1788725"/>
            </a:xfrm>
            <a:custGeom>
              <a:avLst/>
              <a:gdLst/>
              <a:ahLst/>
              <a:cxnLst/>
              <a:rect l="l" t="t" r="r" b="b"/>
              <a:pathLst>
                <a:path w="3501105" h="1788725">
                  <a:moveTo>
                    <a:pt x="0" y="0"/>
                  </a:moveTo>
                  <a:lnTo>
                    <a:pt x="3501105" y="0"/>
                  </a:lnTo>
                  <a:lnTo>
                    <a:pt x="3501105" y="1788725"/>
                  </a:lnTo>
                  <a:lnTo>
                    <a:pt x="0" y="1788725"/>
                  </a:lnTo>
                  <a:close/>
                </a:path>
              </a:pathLst>
            </a:custGeom>
            <a:solidFill>
              <a:srgbClr val="000000">
                <a:alpha val="31765"/>
              </a:srgbClr>
            </a:solidFill>
            <a:ln w="38100" cap="sq">
              <a:solidFill>
                <a:srgbClr val="000000">
                  <a:alpha val="31765"/>
                </a:srgbClr>
              </a:solidFill>
              <a:prstDash val="solid"/>
              <a:miter/>
            </a:ln>
          </p:spPr>
        </p:sp>
        <p:sp>
          <p:nvSpPr>
            <p:cNvPr id="5" name="TextBox 5"/>
            <p:cNvSpPr txBox="1"/>
            <p:nvPr/>
          </p:nvSpPr>
          <p:spPr>
            <a:xfrm>
              <a:off x="0" y="-47625"/>
              <a:ext cx="3501105" cy="1836350"/>
            </a:xfrm>
            <a:prstGeom prst="rect">
              <a:avLst/>
            </a:prstGeom>
          </p:spPr>
          <p:txBody>
            <a:bodyPr lIns="50800" tIns="50800" rIns="50800" bIns="50800" rtlCol="0" anchor="ctr"/>
            <a:lstStyle/>
            <a:p>
              <a:pPr algn="ctr">
                <a:lnSpc>
                  <a:spcPts val="3210"/>
                </a:lnSpc>
              </a:pPr>
              <a:endParaRPr/>
            </a:p>
          </p:txBody>
        </p:sp>
      </p:grpSp>
      <p:grpSp>
        <p:nvGrpSpPr>
          <p:cNvPr id="6" name="Group 6"/>
          <p:cNvGrpSpPr/>
          <p:nvPr/>
        </p:nvGrpSpPr>
        <p:grpSpPr>
          <a:xfrm>
            <a:off x="1188807" y="771865"/>
            <a:ext cx="15225651" cy="7781680"/>
            <a:chOff x="0" y="0"/>
            <a:chExt cx="4010048" cy="2049496"/>
          </a:xfrm>
        </p:grpSpPr>
        <p:sp>
          <p:nvSpPr>
            <p:cNvPr id="7" name="Freeform 7"/>
            <p:cNvSpPr/>
            <p:nvPr/>
          </p:nvSpPr>
          <p:spPr>
            <a:xfrm>
              <a:off x="0" y="0"/>
              <a:ext cx="4010048" cy="2049496"/>
            </a:xfrm>
            <a:custGeom>
              <a:avLst/>
              <a:gdLst/>
              <a:ahLst/>
              <a:cxnLst/>
              <a:rect l="l" t="t" r="r" b="b"/>
              <a:pathLst>
                <a:path w="4010048" h="2049496">
                  <a:moveTo>
                    <a:pt x="5593" y="0"/>
                  </a:moveTo>
                  <a:lnTo>
                    <a:pt x="4004454" y="0"/>
                  </a:lnTo>
                  <a:cubicBezTo>
                    <a:pt x="4005938" y="0"/>
                    <a:pt x="4007361" y="589"/>
                    <a:pt x="4008410" y="1638"/>
                  </a:cubicBezTo>
                  <a:cubicBezTo>
                    <a:pt x="4009459" y="2687"/>
                    <a:pt x="4010048" y="4110"/>
                    <a:pt x="4010048" y="5593"/>
                  </a:cubicBezTo>
                  <a:lnTo>
                    <a:pt x="4010048" y="2043903"/>
                  </a:lnTo>
                  <a:cubicBezTo>
                    <a:pt x="4010048" y="2046992"/>
                    <a:pt x="4007544" y="2049496"/>
                    <a:pt x="4004454" y="2049496"/>
                  </a:cubicBezTo>
                  <a:lnTo>
                    <a:pt x="5593" y="2049496"/>
                  </a:lnTo>
                  <a:cubicBezTo>
                    <a:pt x="4110" y="2049496"/>
                    <a:pt x="2687" y="2048907"/>
                    <a:pt x="1638" y="2047858"/>
                  </a:cubicBezTo>
                  <a:cubicBezTo>
                    <a:pt x="589" y="2046809"/>
                    <a:pt x="0" y="2045386"/>
                    <a:pt x="0" y="2043903"/>
                  </a:cubicBezTo>
                  <a:lnTo>
                    <a:pt x="0" y="5593"/>
                  </a:lnTo>
                  <a:cubicBezTo>
                    <a:pt x="0" y="4110"/>
                    <a:pt x="589" y="2687"/>
                    <a:pt x="1638" y="1638"/>
                  </a:cubicBezTo>
                  <a:cubicBezTo>
                    <a:pt x="2687" y="589"/>
                    <a:pt x="4110" y="0"/>
                    <a:pt x="5593" y="0"/>
                  </a:cubicBezTo>
                  <a:close/>
                </a:path>
              </a:pathLst>
            </a:custGeom>
            <a:solidFill>
              <a:srgbClr val="FFFFFF"/>
            </a:solidFill>
            <a:ln w="38100" cap="sq">
              <a:solidFill>
                <a:srgbClr val="000000"/>
              </a:solidFill>
              <a:prstDash val="solid"/>
              <a:miter/>
            </a:ln>
          </p:spPr>
        </p:sp>
        <p:sp>
          <p:nvSpPr>
            <p:cNvPr id="8" name="TextBox 8"/>
            <p:cNvSpPr txBox="1"/>
            <p:nvPr/>
          </p:nvSpPr>
          <p:spPr>
            <a:xfrm>
              <a:off x="0" y="-47625"/>
              <a:ext cx="4010048" cy="2097121"/>
            </a:xfrm>
            <a:prstGeom prst="rect">
              <a:avLst/>
            </a:prstGeom>
          </p:spPr>
          <p:txBody>
            <a:bodyPr lIns="50800" tIns="50800" rIns="50800" bIns="50800" rtlCol="0" anchor="ctr"/>
            <a:lstStyle/>
            <a:p>
              <a:pPr algn="ctr">
                <a:lnSpc>
                  <a:spcPts val="3210"/>
                </a:lnSpc>
              </a:pPr>
              <a:endParaRPr/>
            </a:p>
            <a:p>
              <a:pPr algn="ctr">
                <a:lnSpc>
                  <a:spcPts val="3210"/>
                </a:lnSpc>
              </a:pPr>
              <a:endParaRPr/>
            </a:p>
            <a:p>
              <a:pPr algn="ctr">
                <a:lnSpc>
                  <a:spcPts val="3210"/>
                </a:lnSpc>
              </a:pPr>
              <a:endParaRPr/>
            </a:p>
            <a:p>
              <a:pPr algn="ctr">
                <a:lnSpc>
                  <a:spcPts val="3210"/>
                </a:lnSpc>
              </a:pPr>
              <a:endParaRPr/>
            </a:p>
          </p:txBody>
        </p:sp>
      </p:grpSp>
      <p:sp>
        <p:nvSpPr>
          <p:cNvPr id="9" name="Freeform 9"/>
          <p:cNvSpPr/>
          <p:nvPr/>
        </p:nvSpPr>
        <p:spPr>
          <a:xfrm>
            <a:off x="7109137" y="350206"/>
            <a:ext cx="3667332" cy="946839"/>
          </a:xfrm>
          <a:custGeom>
            <a:avLst/>
            <a:gdLst/>
            <a:ahLst/>
            <a:cxnLst/>
            <a:rect l="l" t="t" r="r" b="b"/>
            <a:pathLst>
              <a:path w="3667332" h="946839">
                <a:moveTo>
                  <a:pt x="0" y="0"/>
                </a:moveTo>
                <a:lnTo>
                  <a:pt x="3667332" y="0"/>
                </a:lnTo>
                <a:lnTo>
                  <a:pt x="3667332" y="946838"/>
                </a:lnTo>
                <a:lnTo>
                  <a:pt x="0" y="9468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932479" y="3062823"/>
            <a:ext cx="2622717" cy="324263"/>
          </a:xfrm>
          <a:custGeom>
            <a:avLst/>
            <a:gdLst/>
            <a:ahLst/>
            <a:cxnLst/>
            <a:rect l="l" t="t" r="r" b="b"/>
            <a:pathLst>
              <a:path w="2622717" h="324263">
                <a:moveTo>
                  <a:pt x="0" y="0"/>
                </a:moveTo>
                <a:lnTo>
                  <a:pt x="2622717" y="0"/>
                </a:lnTo>
                <a:lnTo>
                  <a:pt x="2622717" y="324263"/>
                </a:lnTo>
                <a:lnTo>
                  <a:pt x="0" y="324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69465" y="5905716"/>
            <a:ext cx="6921795" cy="4114800"/>
          </a:xfrm>
          <a:custGeom>
            <a:avLst/>
            <a:gdLst/>
            <a:ahLst/>
            <a:cxnLst/>
            <a:rect l="l" t="t" r="r" b="b"/>
            <a:pathLst>
              <a:path w="6921795" h="4114800">
                <a:moveTo>
                  <a:pt x="0" y="0"/>
                </a:moveTo>
                <a:lnTo>
                  <a:pt x="6921795" y="0"/>
                </a:lnTo>
                <a:lnTo>
                  <a:pt x="692179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TextBox 12"/>
          <p:cNvSpPr txBox="1"/>
          <p:nvPr/>
        </p:nvSpPr>
        <p:spPr>
          <a:xfrm>
            <a:off x="5603013" y="1163031"/>
            <a:ext cx="6112328" cy="1899792"/>
          </a:xfrm>
          <a:prstGeom prst="rect">
            <a:avLst/>
          </a:prstGeom>
        </p:spPr>
        <p:txBody>
          <a:bodyPr lIns="0" tIns="0" rIns="0" bIns="0" rtlCol="0" anchor="t">
            <a:spAutoFit/>
          </a:bodyPr>
          <a:lstStyle/>
          <a:p>
            <a:pPr marL="0" lvl="0" indent="0" algn="ctr">
              <a:lnSpc>
                <a:spcPts val="7637"/>
              </a:lnSpc>
              <a:spcBef>
                <a:spcPct val="0"/>
              </a:spcBef>
            </a:pPr>
            <a:r>
              <a:rPr lang="en-US" sz="5455">
                <a:solidFill>
                  <a:srgbClr val="05AF68"/>
                </a:solidFill>
                <a:latin typeface="Gagalin"/>
              </a:rPr>
              <a:t>AFSCME COLT   LOCAL 1761</a:t>
            </a:r>
          </a:p>
        </p:txBody>
      </p:sp>
      <p:sp>
        <p:nvSpPr>
          <p:cNvPr id="13" name="TextBox 13"/>
          <p:cNvSpPr txBox="1"/>
          <p:nvPr/>
        </p:nvSpPr>
        <p:spPr>
          <a:xfrm>
            <a:off x="2629030" y="3555391"/>
            <a:ext cx="12627545" cy="927561"/>
          </a:xfrm>
          <a:prstGeom prst="rect">
            <a:avLst/>
          </a:prstGeom>
        </p:spPr>
        <p:txBody>
          <a:bodyPr lIns="0" tIns="0" rIns="0" bIns="0" rtlCol="0" anchor="t">
            <a:spAutoFit/>
          </a:bodyPr>
          <a:lstStyle/>
          <a:p>
            <a:pPr marL="535834" lvl="1" indent="-267917" algn="l">
              <a:lnSpc>
                <a:spcPts val="3474"/>
              </a:lnSpc>
              <a:buFont typeface="Arial"/>
              <a:buChar char="•"/>
            </a:pPr>
            <a:r>
              <a:rPr lang="en-US" sz="2481">
                <a:solidFill>
                  <a:srgbClr val="01070A"/>
                </a:solidFill>
                <a:latin typeface="Agrandir"/>
              </a:rPr>
              <a:t>COLT (Clerical, Office, Laboratory &amp; Technical Workers) </a:t>
            </a:r>
          </a:p>
          <a:p>
            <a:pPr marL="535834" lvl="1" indent="-267917" algn="l">
              <a:lnSpc>
                <a:spcPts val="3474"/>
              </a:lnSpc>
              <a:spcBef>
                <a:spcPct val="0"/>
              </a:spcBef>
              <a:buFont typeface="Arial"/>
              <a:buChar char="•"/>
            </a:pPr>
            <a:r>
              <a:rPr lang="en-US" sz="2481">
                <a:solidFill>
                  <a:srgbClr val="01070A"/>
                </a:solidFill>
                <a:latin typeface="Agrandir"/>
              </a:rPr>
              <a:t>President Maureen Camper &amp;  Secretary Treasurer Amy Joyner </a:t>
            </a:r>
          </a:p>
        </p:txBody>
      </p:sp>
      <p:sp>
        <p:nvSpPr>
          <p:cNvPr id="14" name="TextBox 14"/>
          <p:cNvSpPr txBox="1"/>
          <p:nvPr/>
        </p:nvSpPr>
        <p:spPr>
          <a:xfrm>
            <a:off x="2492781" y="2875792"/>
            <a:ext cx="3110232" cy="564976"/>
          </a:xfrm>
          <a:prstGeom prst="rect">
            <a:avLst/>
          </a:prstGeom>
        </p:spPr>
        <p:txBody>
          <a:bodyPr lIns="0" tIns="0" rIns="0" bIns="0" rtlCol="0" anchor="t">
            <a:spAutoFit/>
          </a:bodyPr>
          <a:lstStyle/>
          <a:p>
            <a:pPr algn="l">
              <a:lnSpc>
                <a:spcPts val="4034"/>
              </a:lnSpc>
            </a:pPr>
            <a:r>
              <a:rPr lang="en-US" sz="2881">
                <a:solidFill>
                  <a:srgbClr val="01070A"/>
                </a:solidFill>
                <a:latin typeface="Agrandir Medium"/>
              </a:rPr>
              <a:t>Who are we?</a:t>
            </a:r>
          </a:p>
        </p:txBody>
      </p:sp>
      <p:sp>
        <p:nvSpPr>
          <p:cNvPr id="15" name="TextBox 15"/>
          <p:cNvSpPr txBox="1"/>
          <p:nvPr/>
        </p:nvSpPr>
        <p:spPr>
          <a:xfrm>
            <a:off x="2863194" y="5638800"/>
            <a:ext cx="7913275" cy="2242011"/>
          </a:xfrm>
          <a:prstGeom prst="rect">
            <a:avLst/>
          </a:prstGeom>
        </p:spPr>
        <p:txBody>
          <a:bodyPr lIns="0" tIns="0" rIns="0" bIns="0" rtlCol="0" anchor="t">
            <a:spAutoFit/>
          </a:bodyPr>
          <a:lstStyle/>
          <a:p>
            <a:pPr marL="535834" lvl="1" indent="-267917" algn="l">
              <a:lnSpc>
                <a:spcPts val="3474"/>
              </a:lnSpc>
              <a:buFont typeface="Arial"/>
              <a:buChar char="•"/>
            </a:pPr>
            <a:r>
              <a:rPr lang="en-US" sz="2481">
                <a:solidFill>
                  <a:srgbClr val="01070A"/>
                </a:solidFill>
                <a:latin typeface="Agrandir"/>
              </a:rPr>
              <a:t>Our constitution was ratified 1984</a:t>
            </a:r>
          </a:p>
          <a:p>
            <a:pPr marL="535834" lvl="1" indent="-267917" algn="l">
              <a:lnSpc>
                <a:spcPts val="3474"/>
              </a:lnSpc>
              <a:buFont typeface="Arial"/>
              <a:buChar char="•"/>
            </a:pPr>
            <a:r>
              <a:rPr lang="en-US" sz="2481">
                <a:solidFill>
                  <a:srgbClr val="01070A"/>
                </a:solidFill>
                <a:latin typeface="Agrandir"/>
              </a:rPr>
              <a:t>We have over 110 job titles on 3 campuses - we aren’t solely libraries</a:t>
            </a:r>
          </a:p>
          <a:p>
            <a:pPr marL="535834" lvl="1" indent="-267917" algn="l">
              <a:lnSpc>
                <a:spcPts val="3474"/>
              </a:lnSpc>
              <a:spcBef>
                <a:spcPct val="0"/>
              </a:spcBef>
              <a:buFont typeface="Arial"/>
              <a:buChar char="•"/>
            </a:pPr>
            <a:r>
              <a:rPr lang="en-US" sz="2481">
                <a:solidFill>
                  <a:srgbClr val="01070A"/>
                </a:solidFill>
                <a:latin typeface="Agrandir"/>
              </a:rPr>
              <a:t>We have over 400 full time staff members in the collective bargaining unit</a:t>
            </a:r>
            <a:r>
              <a:rPr lang="en-US" sz="2481" u="none" strike="noStrike">
                <a:solidFill>
                  <a:srgbClr val="01070A"/>
                </a:solidFill>
                <a:latin typeface="Agrandir"/>
              </a:rPr>
              <a:t> </a:t>
            </a:r>
          </a:p>
        </p:txBody>
      </p:sp>
      <p:sp>
        <p:nvSpPr>
          <p:cNvPr id="16" name="Freeform 16"/>
          <p:cNvSpPr/>
          <p:nvPr/>
        </p:nvSpPr>
        <p:spPr>
          <a:xfrm>
            <a:off x="2099596" y="5199914"/>
            <a:ext cx="2622717" cy="324263"/>
          </a:xfrm>
          <a:custGeom>
            <a:avLst/>
            <a:gdLst/>
            <a:ahLst/>
            <a:cxnLst/>
            <a:rect l="l" t="t" r="r" b="b"/>
            <a:pathLst>
              <a:path w="2622717" h="324263">
                <a:moveTo>
                  <a:pt x="0" y="0"/>
                </a:moveTo>
                <a:lnTo>
                  <a:pt x="2622718" y="0"/>
                </a:lnTo>
                <a:lnTo>
                  <a:pt x="2622718" y="324263"/>
                </a:lnTo>
                <a:lnTo>
                  <a:pt x="0" y="3242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TextBox 17"/>
          <p:cNvSpPr txBox="1"/>
          <p:nvPr/>
        </p:nvSpPr>
        <p:spPr>
          <a:xfrm>
            <a:off x="2358647" y="4959201"/>
            <a:ext cx="4461184" cy="564976"/>
          </a:xfrm>
          <a:prstGeom prst="rect">
            <a:avLst/>
          </a:prstGeom>
        </p:spPr>
        <p:txBody>
          <a:bodyPr lIns="0" tIns="0" rIns="0" bIns="0" rtlCol="0" anchor="t">
            <a:spAutoFit/>
          </a:bodyPr>
          <a:lstStyle/>
          <a:p>
            <a:pPr algn="l">
              <a:lnSpc>
                <a:spcPts val="4034"/>
              </a:lnSpc>
            </a:pPr>
            <a:r>
              <a:rPr lang="en-US" sz="2881">
                <a:solidFill>
                  <a:srgbClr val="01070A"/>
                </a:solidFill>
                <a:latin typeface="Agrandir Medium"/>
              </a:rPr>
              <a:t>Who do we represent?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a:extLst>
              <a:ext uri="{FF2B5EF4-FFF2-40B4-BE49-F238E27FC236}">
                <a16:creationId xmlns:a16="http://schemas.microsoft.com/office/drawing/2014/main" id="{CF0A2968-FA6C-00D2-2358-64BCA0000B3F}"/>
              </a:ext>
            </a:extLst>
          </p:cNvPr>
          <p:cNvSpPr/>
          <p:nvPr/>
        </p:nvSpPr>
        <p:spPr>
          <a:xfrm rot="338344">
            <a:off x="3248905" y="7204103"/>
            <a:ext cx="2321671"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5555" b="-5555"/>
            </a:stretch>
          </a:blipFill>
        </p:spPr>
      </p:sp>
      <p:sp>
        <p:nvSpPr>
          <p:cNvPr id="3" name="Freeform 3"/>
          <p:cNvSpPr/>
          <p:nvPr/>
        </p:nvSpPr>
        <p:spPr>
          <a:xfrm>
            <a:off x="1798494" y="2246395"/>
            <a:ext cx="2611246" cy="2582421"/>
          </a:xfrm>
          <a:custGeom>
            <a:avLst/>
            <a:gdLst/>
            <a:ahLst/>
            <a:cxnLst/>
            <a:rect l="l" t="t" r="r" b="b"/>
            <a:pathLst>
              <a:path w="4246126" h="4579155">
                <a:moveTo>
                  <a:pt x="0" y="0"/>
                </a:moveTo>
                <a:lnTo>
                  <a:pt x="4246125" y="0"/>
                </a:lnTo>
                <a:lnTo>
                  <a:pt x="4246125" y="4579155"/>
                </a:lnTo>
                <a:lnTo>
                  <a:pt x="0" y="45791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21413515">
            <a:off x="1849315" y="2994160"/>
            <a:ext cx="2560425" cy="707608"/>
          </a:xfrm>
          <a:custGeom>
            <a:avLst/>
            <a:gdLst/>
            <a:ahLst/>
            <a:cxnLst/>
            <a:rect l="l" t="t" r="r" b="b"/>
            <a:pathLst>
              <a:path w="2560425" h="707608">
                <a:moveTo>
                  <a:pt x="0" y="0"/>
                </a:moveTo>
                <a:lnTo>
                  <a:pt x="2560424" y="0"/>
                </a:lnTo>
                <a:lnTo>
                  <a:pt x="2560424"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20497944">
            <a:off x="5397175" y="2047033"/>
            <a:ext cx="2494452" cy="2321024"/>
          </a:xfrm>
          <a:custGeom>
            <a:avLst/>
            <a:gdLst/>
            <a:ahLst/>
            <a:cxnLst/>
            <a:rect l="l" t="t" r="r" b="b"/>
            <a:pathLst>
              <a:path w="4194191" h="4523148">
                <a:moveTo>
                  <a:pt x="0" y="0"/>
                </a:moveTo>
                <a:lnTo>
                  <a:pt x="4194191" y="0"/>
                </a:lnTo>
                <a:lnTo>
                  <a:pt x="4194191" y="4523147"/>
                </a:lnTo>
                <a:lnTo>
                  <a:pt x="0" y="45231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20479728">
            <a:off x="5491230" y="2866165"/>
            <a:ext cx="2306342"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4400" dirty="0">
                <a:latin typeface="Agrandir" panose="020B0604020202020204" charset="0"/>
              </a:rPr>
              <a:t>Pension</a:t>
            </a:r>
          </a:p>
        </p:txBody>
      </p:sp>
      <p:sp>
        <p:nvSpPr>
          <p:cNvPr id="7" name="Freeform 7"/>
          <p:cNvSpPr/>
          <p:nvPr/>
        </p:nvSpPr>
        <p:spPr>
          <a:xfrm>
            <a:off x="9898149" y="3404553"/>
            <a:ext cx="2903659" cy="2729360"/>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0147467" y="4396760"/>
            <a:ext cx="2560425" cy="70760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1302487" y="4035394"/>
            <a:ext cx="1670864" cy="1652148"/>
          </a:xfrm>
          <a:custGeom>
            <a:avLst/>
            <a:gdLst/>
            <a:ahLst/>
            <a:cxnLst/>
            <a:rect l="l" t="t" r="r" b="b"/>
            <a:pathLst>
              <a:path w="2528526" h="2701121">
                <a:moveTo>
                  <a:pt x="0" y="0"/>
                </a:moveTo>
                <a:lnTo>
                  <a:pt x="2528526" y="0"/>
                </a:lnTo>
                <a:lnTo>
                  <a:pt x="2528526" y="2701122"/>
                </a:lnTo>
                <a:lnTo>
                  <a:pt x="0" y="2701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6513045" y="3242689"/>
            <a:ext cx="2757164" cy="2321025"/>
          </a:xfrm>
          <a:custGeom>
            <a:avLst/>
            <a:gdLst/>
            <a:ahLst/>
            <a:cxnLst/>
            <a:rect l="l" t="t" r="r" b="b"/>
            <a:pathLst>
              <a:path w="3983392" h="3606780">
                <a:moveTo>
                  <a:pt x="0" y="0"/>
                </a:moveTo>
                <a:lnTo>
                  <a:pt x="3983392" y="0"/>
                </a:lnTo>
                <a:lnTo>
                  <a:pt x="3983392" y="3606780"/>
                </a:lnTo>
                <a:lnTo>
                  <a:pt x="0" y="36067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TextBox 12"/>
          <p:cNvSpPr txBox="1"/>
          <p:nvPr/>
        </p:nvSpPr>
        <p:spPr>
          <a:xfrm>
            <a:off x="1830751" y="2931416"/>
            <a:ext cx="2428440" cy="737125"/>
          </a:xfrm>
          <a:prstGeom prst="rect">
            <a:avLst/>
          </a:prstGeom>
        </p:spPr>
        <p:txBody>
          <a:bodyPr wrap="square" lIns="0" tIns="0" rIns="0" bIns="0" rtlCol="0" anchor="t">
            <a:spAutoFit/>
          </a:bodyPr>
          <a:lstStyle/>
          <a:p>
            <a:pPr marL="0" lvl="0" indent="0" algn="ctr">
              <a:lnSpc>
                <a:spcPts val="6115"/>
              </a:lnSpc>
              <a:spcBef>
                <a:spcPct val="0"/>
              </a:spcBef>
            </a:pPr>
            <a:r>
              <a:rPr lang="en-US" sz="4367" dirty="0">
                <a:solidFill>
                  <a:srgbClr val="01070A"/>
                </a:solidFill>
                <a:latin typeface="Agrandir"/>
              </a:rPr>
              <a:t>Time Off</a:t>
            </a:r>
          </a:p>
        </p:txBody>
      </p:sp>
      <p:sp>
        <p:nvSpPr>
          <p:cNvPr id="13" name="TextBox 13"/>
          <p:cNvSpPr txBox="1"/>
          <p:nvPr/>
        </p:nvSpPr>
        <p:spPr>
          <a:xfrm>
            <a:off x="2861107" y="3861700"/>
            <a:ext cx="2757164" cy="506357"/>
          </a:xfrm>
          <a:prstGeom prst="rect">
            <a:avLst/>
          </a:prstGeom>
        </p:spPr>
        <p:txBody>
          <a:bodyPr lIns="0" tIns="0" rIns="0" bIns="0" rtlCol="0" anchor="t">
            <a:spAutoFit/>
          </a:bodyPr>
          <a:lstStyle/>
          <a:p>
            <a:pPr marL="641825" lvl="1" indent="-320913" algn="ctr">
              <a:lnSpc>
                <a:spcPts val="4161"/>
              </a:lnSpc>
              <a:buFont typeface="Arial"/>
              <a:buChar char="•"/>
            </a:pPr>
            <a:endParaRPr lang="en-US" sz="2972" dirty="0">
              <a:solidFill>
                <a:srgbClr val="01070A"/>
              </a:solidFill>
              <a:latin typeface="Agrandir"/>
            </a:endParaRPr>
          </a:p>
        </p:txBody>
      </p:sp>
      <p:sp>
        <p:nvSpPr>
          <p:cNvPr id="15" name="TextBox 15"/>
          <p:cNvSpPr txBox="1"/>
          <p:nvPr/>
        </p:nvSpPr>
        <p:spPr>
          <a:xfrm>
            <a:off x="9530744" y="4295899"/>
            <a:ext cx="3710145" cy="879653"/>
          </a:xfrm>
          <a:prstGeom prst="rect">
            <a:avLst/>
          </a:prstGeom>
        </p:spPr>
        <p:txBody>
          <a:bodyPr lIns="0" tIns="0" rIns="0" bIns="0" rtlCol="0" anchor="t">
            <a:spAutoFit/>
          </a:bodyPr>
          <a:lstStyle/>
          <a:p>
            <a:pPr marL="0" lvl="0" indent="0" algn="ctr">
              <a:lnSpc>
                <a:spcPts val="6115"/>
              </a:lnSpc>
              <a:spcBef>
                <a:spcPct val="0"/>
              </a:spcBef>
            </a:pPr>
            <a:r>
              <a:rPr lang="en-US" sz="4367" dirty="0">
                <a:solidFill>
                  <a:srgbClr val="01070A"/>
                </a:solidFill>
                <a:latin typeface="Agrandir"/>
              </a:rPr>
              <a:t>Solidarity</a:t>
            </a:r>
          </a:p>
        </p:txBody>
      </p:sp>
      <p:sp>
        <p:nvSpPr>
          <p:cNvPr id="16" name="TextBox 16"/>
          <p:cNvSpPr txBox="1"/>
          <p:nvPr/>
        </p:nvSpPr>
        <p:spPr>
          <a:xfrm>
            <a:off x="2560425" y="483838"/>
            <a:ext cx="13310687" cy="1601295"/>
          </a:xfrm>
          <a:prstGeom prst="rect">
            <a:avLst/>
          </a:prstGeom>
        </p:spPr>
        <p:txBody>
          <a:bodyPr lIns="0" tIns="0" rIns="0" bIns="0" rtlCol="0" anchor="t">
            <a:spAutoFit/>
          </a:bodyPr>
          <a:lstStyle/>
          <a:p>
            <a:pPr marL="0" lvl="0" indent="0" algn="ctr">
              <a:lnSpc>
                <a:spcPts val="13064"/>
              </a:lnSpc>
              <a:spcBef>
                <a:spcPct val="0"/>
              </a:spcBef>
            </a:pPr>
            <a:r>
              <a:rPr lang="en-US" sz="9331">
                <a:solidFill>
                  <a:srgbClr val="5271FF"/>
                </a:solidFill>
                <a:latin typeface="Gagalin"/>
              </a:rPr>
              <a:t>Benefits of membership</a:t>
            </a:r>
          </a:p>
        </p:txBody>
      </p:sp>
      <p:sp>
        <p:nvSpPr>
          <p:cNvPr id="18" name="Freeform 5">
            <a:extLst>
              <a:ext uri="{FF2B5EF4-FFF2-40B4-BE49-F238E27FC236}">
                <a16:creationId xmlns:a16="http://schemas.microsoft.com/office/drawing/2014/main" id="{354E1BB0-6A48-7C37-1D9A-E5410809F287}"/>
              </a:ext>
            </a:extLst>
          </p:cNvPr>
          <p:cNvSpPr/>
          <p:nvPr/>
        </p:nvSpPr>
        <p:spPr>
          <a:xfrm rot="323755">
            <a:off x="909284" y="6861008"/>
            <a:ext cx="3199610" cy="2376669"/>
          </a:xfrm>
          <a:custGeom>
            <a:avLst/>
            <a:gdLst/>
            <a:ahLst/>
            <a:cxnLst/>
            <a:rect l="l" t="t" r="r" b="b"/>
            <a:pathLst>
              <a:path w="4194191" h="4523148">
                <a:moveTo>
                  <a:pt x="0" y="0"/>
                </a:moveTo>
                <a:lnTo>
                  <a:pt x="4194191" y="0"/>
                </a:lnTo>
                <a:lnTo>
                  <a:pt x="4194191" y="4523147"/>
                </a:lnTo>
                <a:lnTo>
                  <a:pt x="0" y="45231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9" name="Freeform 8">
            <a:extLst>
              <a:ext uri="{FF2B5EF4-FFF2-40B4-BE49-F238E27FC236}">
                <a16:creationId xmlns:a16="http://schemas.microsoft.com/office/drawing/2014/main" id="{C43458E5-49DB-4A4E-5C2C-7C93CBE90807}"/>
              </a:ext>
            </a:extLst>
          </p:cNvPr>
          <p:cNvSpPr/>
          <p:nvPr/>
        </p:nvSpPr>
        <p:spPr>
          <a:xfrm rot="183446">
            <a:off x="1327878" y="7236962"/>
            <a:ext cx="2450707" cy="1624758"/>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4400" dirty="0">
                <a:latin typeface="Agrandir" panose="020B0604020202020204" charset="0"/>
              </a:rPr>
              <a:t>Health Benefits</a:t>
            </a:r>
          </a:p>
        </p:txBody>
      </p:sp>
      <p:pic>
        <p:nvPicPr>
          <p:cNvPr id="23" name="Picture 22" descr="A group of hands putting their hands together&#10;&#10;Description automatically generated">
            <a:extLst>
              <a:ext uri="{FF2B5EF4-FFF2-40B4-BE49-F238E27FC236}">
                <a16:creationId xmlns:a16="http://schemas.microsoft.com/office/drawing/2014/main" id="{C7CB5CDD-4ED4-AD50-2F24-38629B503E7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2092395" y="2613131"/>
            <a:ext cx="1892544" cy="1351817"/>
          </a:xfrm>
          <a:prstGeom prst="rect">
            <a:avLst/>
          </a:prstGeom>
        </p:spPr>
      </p:pic>
      <p:pic>
        <p:nvPicPr>
          <p:cNvPr id="28" name="Picture 27" descr="A blue and white sign&#10;&#10;Description automatically generated">
            <a:extLst>
              <a:ext uri="{FF2B5EF4-FFF2-40B4-BE49-F238E27FC236}">
                <a16:creationId xmlns:a16="http://schemas.microsoft.com/office/drawing/2014/main" id="{27C22A2D-1935-2C3E-9B91-910C423C13E1}"/>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2759788" y="6947142"/>
            <a:ext cx="2895600" cy="2171700"/>
          </a:xfrm>
          <a:prstGeom prst="rect">
            <a:avLst/>
          </a:prstGeom>
        </p:spPr>
      </p:pic>
      <p:sp>
        <p:nvSpPr>
          <p:cNvPr id="25" name="Freeform 7">
            <a:extLst>
              <a:ext uri="{FF2B5EF4-FFF2-40B4-BE49-F238E27FC236}">
                <a16:creationId xmlns:a16="http://schemas.microsoft.com/office/drawing/2014/main" id="{CEEFD590-2D21-56D2-EC64-64DBD5FE5509}"/>
              </a:ext>
            </a:extLst>
          </p:cNvPr>
          <p:cNvSpPr/>
          <p:nvPr/>
        </p:nvSpPr>
        <p:spPr>
          <a:xfrm rot="325244">
            <a:off x="13803949" y="4202848"/>
            <a:ext cx="3799959" cy="3199410"/>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Freeform 8">
            <a:extLst>
              <a:ext uri="{FF2B5EF4-FFF2-40B4-BE49-F238E27FC236}">
                <a16:creationId xmlns:a16="http://schemas.microsoft.com/office/drawing/2014/main" id="{E0902C33-0EB8-846D-862E-277BA1FB1FB3}"/>
              </a:ext>
            </a:extLst>
          </p:cNvPr>
          <p:cNvSpPr/>
          <p:nvPr/>
        </p:nvSpPr>
        <p:spPr>
          <a:xfrm rot="334234">
            <a:off x="14125803" y="4871696"/>
            <a:ext cx="3013881" cy="2078680"/>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4400" dirty="0">
                <a:latin typeface="Agrandir" panose="020B0604020202020204" charset="0"/>
              </a:rPr>
              <a:t>Safe working conditions</a:t>
            </a:r>
          </a:p>
        </p:txBody>
      </p:sp>
      <p:sp>
        <p:nvSpPr>
          <p:cNvPr id="29" name="Freeform 7">
            <a:extLst>
              <a:ext uri="{FF2B5EF4-FFF2-40B4-BE49-F238E27FC236}">
                <a16:creationId xmlns:a16="http://schemas.microsoft.com/office/drawing/2014/main" id="{0228130F-6056-ACB3-ABFA-694246DC25C4}"/>
              </a:ext>
            </a:extLst>
          </p:cNvPr>
          <p:cNvSpPr/>
          <p:nvPr/>
        </p:nvSpPr>
        <p:spPr>
          <a:xfrm>
            <a:off x="7580200" y="6209912"/>
            <a:ext cx="3408928" cy="3200787"/>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6">
            <a:extLst>
              <a:ext uri="{FF2B5EF4-FFF2-40B4-BE49-F238E27FC236}">
                <a16:creationId xmlns:a16="http://schemas.microsoft.com/office/drawing/2014/main" id="{D0644D8C-6768-4F7A-AC77-D67A494B9800}"/>
              </a:ext>
            </a:extLst>
          </p:cNvPr>
          <p:cNvSpPr/>
          <p:nvPr/>
        </p:nvSpPr>
        <p:spPr>
          <a:xfrm>
            <a:off x="7816590" y="7002549"/>
            <a:ext cx="3128342" cy="1502039"/>
          </a:xfrm>
          <a:custGeom>
            <a:avLst/>
            <a:gdLst/>
            <a:ahLst/>
            <a:cxnLst/>
            <a:rect l="l" t="t" r="r" b="b"/>
            <a:pathLst>
              <a:path w="2560425" h="707608">
                <a:moveTo>
                  <a:pt x="0" y="0"/>
                </a:moveTo>
                <a:lnTo>
                  <a:pt x="2560425" y="0"/>
                </a:lnTo>
                <a:lnTo>
                  <a:pt x="2560425" y="707608"/>
                </a:lnTo>
                <a:lnTo>
                  <a:pt x="0" y="707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4400" dirty="0">
                <a:latin typeface="Agrandir" panose="020B0604020202020204" charset="0"/>
              </a:rPr>
              <a:t>Job Security</a:t>
            </a:r>
          </a:p>
        </p:txBody>
      </p:sp>
      <p:pic>
        <p:nvPicPr>
          <p:cNvPr id="33" name="Picture 32" descr="Doctor examining patient">
            <a:extLst>
              <a:ext uri="{FF2B5EF4-FFF2-40B4-BE49-F238E27FC236}">
                <a16:creationId xmlns:a16="http://schemas.microsoft.com/office/drawing/2014/main" id="{DAEE3C8E-166C-EED0-9B16-9182E9D4C7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86628" y="5887771"/>
            <a:ext cx="2629740" cy="1753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sp>
      <p:grpSp>
        <p:nvGrpSpPr>
          <p:cNvPr id="3" name="Group 3"/>
          <p:cNvGrpSpPr/>
          <p:nvPr/>
        </p:nvGrpSpPr>
        <p:grpSpPr>
          <a:xfrm>
            <a:off x="1101056" y="2747820"/>
            <a:ext cx="4286282" cy="5291280"/>
            <a:chOff x="0" y="0"/>
            <a:chExt cx="1415529" cy="2376060"/>
          </a:xfrm>
        </p:grpSpPr>
        <p:sp>
          <p:nvSpPr>
            <p:cNvPr id="4" name="Freeform 4"/>
            <p:cNvSpPr/>
            <p:nvPr/>
          </p:nvSpPr>
          <p:spPr>
            <a:xfrm>
              <a:off x="0" y="0"/>
              <a:ext cx="1415529" cy="2376060"/>
            </a:xfrm>
            <a:custGeom>
              <a:avLst/>
              <a:gdLst/>
              <a:ahLst/>
              <a:cxnLst/>
              <a:rect l="l" t="t" r="r" b="b"/>
              <a:pathLst>
                <a:path w="1415529" h="2376060">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id="5" name="TextBox 5"/>
            <p:cNvSpPr txBox="1"/>
            <p:nvPr/>
          </p:nvSpPr>
          <p:spPr>
            <a:xfrm>
              <a:off x="0" y="-47625"/>
              <a:ext cx="1415529" cy="2423685"/>
            </a:xfrm>
            <a:prstGeom prst="rect">
              <a:avLst/>
            </a:prstGeom>
          </p:spPr>
          <p:txBody>
            <a:bodyPr lIns="50800" tIns="50800" rIns="50800" bIns="50800" rtlCol="0" anchor="ctr"/>
            <a:lstStyle/>
            <a:p>
              <a:pPr algn="ctr">
                <a:lnSpc>
                  <a:spcPts val="3210"/>
                </a:lnSpc>
              </a:pPr>
              <a:endParaRPr/>
            </a:p>
          </p:txBody>
        </p:sp>
      </p:grpSp>
      <p:grpSp>
        <p:nvGrpSpPr>
          <p:cNvPr id="8" name="Group 8"/>
          <p:cNvGrpSpPr/>
          <p:nvPr/>
        </p:nvGrpSpPr>
        <p:grpSpPr>
          <a:xfrm>
            <a:off x="6298251" y="2747820"/>
            <a:ext cx="5333999" cy="5291280"/>
            <a:chOff x="0" y="0"/>
            <a:chExt cx="1415529" cy="2376060"/>
          </a:xfrm>
        </p:grpSpPr>
        <p:sp>
          <p:nvSpPr>
            <p:cNvPr id="9" name="Freeform 9"/>
            <p:cNvSpPr/>
            <p:nvPr/>
          </p:nvSpPr>
          <p:spPr>
            <a:xfrm>
              <a:off x="0" y="0"/>
              <a:ext cx="1415529" cy="2376060"/>
            </a:xfrm>
            <a:custGeom>
              <a:avLst/>
              <a:gdLst/>
              <a:ahLst/>
              <a:cxnLst/>
              <a:rect l="l" t="t" r="r" b="b"/>
              <a:pathLst>
                <a:path w="1415529" h="2376060">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id="10" name="TextBox 10"/>
            <p:cNvSpPr txBox="1"/>
            <p:nvPr/>
          </p:nvSpPr>
          <p:spPr>
            <a:xfrm>
              <a:off x="0" y="-47625"/>
              <a:ext cx="1415529" cy="2423685"/>
            </a:xfrm>
            <a:prstGeom prst="rect">
              <a:avLst/>
            </a:prstGeom>
          </p:spPr>
          <p:txBody>
            <a:bodyPr lIns="50800" tIns="50800" rIns="50800" bIns="50800" rtlCol="0" anchor="ctr"/>
            <a:lstStyle/>
            <a:p>
              <a:pPr algn="ctr">
                <a:lnSpc>
                  <a:spcPts val="3210"/>
                </a:lnSpc>
              </a:pPr>
              <a:endParaRPr/>
            </a:p>
          </p:txBody>
        </p:sp>
      </p:grpSp>
      <p:grpSp>
        <p:nvGrpSpPr>
          <p:cNvPr id="14" name="Group 14"/>
          <p:cNvGrpSpPr/>
          <p:nvPr/>
        </p:nvGrpSpPr>
        <p:grpSpPr>
          <a:xfrm>
            <a:off x="12682984" y="2641763"/>
            <a:ext cx="4332950" cy="5397337"/>
            <a:chOff x="0" y="-47625"/>
            <a:chExt cx="1430941" cy="2423685"/>
          </a:xfrm>
        </p:grpSpPr>
        <p:sp>
          <p:nvSpPr>
            <p:cNvPr id="15" name="Freeform 15"/>
            <p:cNvSpPr/>
            <p:nvPr/>
          </p:nvSpPr>
          <p:spPr>
            <a:xfrm>
              <a:off x="15412" y="0"/>
              <a:ext cx="1415529" cy="2376060"/>
            </a:xfrm>
            <a:custGeom>
              <a:avLst/>
              <a:gdLst/>
              <a:ahLst/>
              <a:cxnLst/>
              <a:rect l="l" t="t" r="r" b="b"/>
              <a:pathLst>
                <a:path w="1415529" h="2376060">
                  <a:moveTo>
                    <a:pt x="72289" y="0"/>
                  </a:moveTo>
                  <a:lnTo>
                    <a:pt x="1343240" y="0"/>
                  </a:lnTo>
                  <a:cubicBezTo>
                    <a:pt x="1383165" y="0"/>
                    <a:pt x="1415529" y="32365"/>
                    <a:pt x="1415529" y="72289"/>
                  </a:cubicBezTo>
                  <a:lnTo>
                    <a:pt x="1415529" y="2303771"/>
                  </a:lnTo>
                  <a:cubicBezTo>
                    <a:pt x="1415529" y="2343695"/>
                    <a:pt x="1383165" y="2376060"/>
                    <a:pt x="1343240" y="2376060"/>
                  </a:cubicBezTo>
                  <a:lnTo>
                    <a:pt x="72289" y="2376060"/>
                  </a:lnTo>
                  <a:cubicBezTo>
                    <a:pt x="53117" y="2376060"/>
                    <a:pt x="34730" y="2368443"/>
                    <a:pt x="21173" y="2354887"/>
                  </a:cubicBezTo>
                  <a:cubicBezTo>
                    <a:pt x="7616" y="2341330"/>
                    <a:pt x="0" y="2322943"/>
                    <a:pt x="0" y="2303771"/>
                  </a:cubicBezTo>
                  <a:lnTo>
                    <a:pt x="0" y="72289"/>
                  </a:lnTo>
                  <a:cubicBezTo>
                    <a:pt x="0" y="53117"/>
                    <a:pt x="7616" y="34730"/>
                    <a:pt x="21173" y="21173"/>
                  </a:cubicBezTo>
                  <a:cubicBezTo>
                    <a:pt x="34730" y="7616"/>
                    <a:pt x="53117" y="0"/>
                    <a:pt x="72289" y="0"/>
                  </a:cubicBezTo>
                  <a:close/>
                </a:path>
              </a:pathLst>
            </a:custGeom>
            <a:solidFill>
              <a:srgbClr val="FFFFFF"/>
            </a:solidFill>
            <a:ln w="38100" cap="rnd">
              <a:solidFill>
                <a:srgbClr val="000000"/>
              </a:solidFill>
              <a:prstDash val="solid"/>
              <a:round/>
            </a:ln>
          </p:spPr>
        </p:sp>
        <p:sp>
          <p:nvSpPr>
            <p:cNvPr id="16" name="TextBox 16"/>
            <p:cNvSpPr txBox="1"/>
            <p:nvPr/>
          </p:nvSpPr>
          <p:spPr>
            <a:xfrm>
              <a:off x="0" y="-47625"/>
              <a:ext cx="1415529" cy="2423685"/>
            </a:xfrm>
            <a:prstGeom prst="rect">
              <a:avLst/>
            </a:prstGeom>
          </p:spPr>
          <p:txBody>
            <a:bodyPr lIns="50800" tIns="50800" rIns="50800" bIns="50800" rtlCol="0" anchor="ctr"/>
            <a:lstStyle/>
            <a:p>
              <a:pPr algn="ctr">
                <a:lnSpc>
                  <a:spcPts val="3210"/>
                </a:lnSpc>
              </a:pPr>
              <a:endParaRPr/>
            </a:p>
          </p:txBody>
        </p:sp>
      </p:grpSp>
      <p:sp>
        <p:nvSpPr>
          <p:cNvPr id="24" name="TextBox 24"/>
          <p:cNvSpPr txBox="1"/>
          <p:nvPr/>
        </p:nvSpPr>
        <p:spPr>
          <a:xfrm>
            <a:off x="7462838" y="6411342"/>
            <a:ext cx="2822933" cy="1354858"/>
          </a:xfrm>
          <a:prstGeom prst="rect">
            <a:avLst/>
          </a:prstGeom>
        </p:spPr>
        <p:txBody>
          <a:bodyPr lIns="0" tIns="0" rIns="0" bIns="0" rtlCol="0" anchor="t">
            <a:spAutoFit/>
          </a:bodyPr>
          <a:lstStyle/>
          <a:p>
            <a:pPr marL="0" lvl="1" indent="0" algn="ctr">
              <a:lnSpc>
                <a:spcPts val="3413"/>
              </a:lnSpc>
              <a:spcBef>
                <a:spcPct val="0"/>
              </a:spcBef>
            </a:pPr>
            <a:r>
              <a:rPr lang="en-US" sz="5400" dirty="0">
                <a:solidFill>
                  <a:srgbClr val="01070A"/>
                </a:solidFill>
                <a:latin typeface="Dosis"/>
              </a:rPr>
              <a:t>Union</a:t>
            </a:r>
          </a:p>
          <a:p>
            <a:pPr marL="0" lvl="1" indent="0" algn="ctr">
              <a:lnSpc>
                <a:spcPts val="3413"/>
              </a:lnSpc>
              <a:spcBef>
                <a:spcPct val="0"/>
              </a:spcBef>
            </a:pPr>
            <a:endParaRPr lang="en-US" sz="5400" dirty="0">
              <a:solidFill>
                <a:srgbClr val="01070A"/>
              </a:solidFill>
              <a:latin typeface="Dosis"/>
            </a:endParaRPr>
          </a:p>
          <a:p>
            <a:pPr marL="0" lvl="1" indent="0" algn="ctr">
              <a:lnSpc>
                <a:spcPts val="3413"/>
              </a:lnSpc>
              <a:spcBef>
                <a:spcPct val="0"/>
              </a:spcBef>
            </a:pPr>
            <a:r>
              <a:rPr lang="en-US" sz="5400" dirty="0">
                <a:solidFill>
                  <a:srgbClr val="01070A"/>
                </a:solidFill>
                <a:latin typeface="Dosis"/>
              </a:rPr>
              <a:t> Busting</a:t>
            </a:r>
          </a:p>
        </p:txBody>
      </p:sp>
      <p:sp>
        <p:nvSpPr>
          <p:cNvPr id="26" name="TextBox 26"/>
          <p:cNvSpPr txBox="1"/>
          <p:nvPr/>
        </p:nvSpPr>
        <p:spPr>
          <a:xfrm>
            <a:off x="13000752" y="6763997"/>
            <a:ext cx="3957271" cy="482824"/>
          </a:xfrm>
          <a:prstGeom prst="rect">
            <a:avLst/>
          </a:prstGeom>
        </p:spPr>
        <p:txBody>
          <a:bodyPr wrap="square" lIns="0" tIns="0" rIns="0" bIns="0" rtlCol="0" anchor="t">
            <a:spAutoFit/>
          </a:bodyPr>
          <a:lstStyle/>
          <a:p>
            <a:pPr marL="0" lvl="1" indent="0" algn="ctr">
              <a:lnSpc>
                <a:spcPts val="3413"/>
              </a:lnSpc>
              <a:spcBef>
                <a:spcPct val="0"/>
              </a:spcBef>
            </a:pPr>
            <a:r>
              <a:rPr lang="en-US" sz="5400" dirty="0">
                <a:solidFill>
                  <a:srgbClr val="01070A"/>
                </a:solidFill>
                <a:latin typeface="Dosis"/>
              </a:rPr>
              <a:t>Recruitment</a:t>
            </a:r>
          </a:p>
        </p:txBody>
      </p:sp>
      <p:sp>
        <p:nvSpPr>
          <p:cNvPr id="27" name="TextBox 27"/>
          <p:cNvSpPr txBox="1"/>
          <p:nvPr/>
        </p:nvSpPr>
        <p:spPr>
          <a:xfrm>
            <a:off x="4548481" y="664813"/>
            <a:ext cx="8762207" cy="1493294"/>
          </a:xfrm>
          <a:prstGeom prst="rect">
            <a:avLst/>
          </a:prstGeom>
        </p:spPr>
        <p:txBody>
          <a:bodyPr lIns="0" tIns="0" rIns="0" bIns="0" rtlCol="0" anchor="t">
            <a:spAutoFit/>
          </a:bodyPr>
          <a:lstStyle/>
          <a:p>
            <a:pPr marL="0" lvl="0" indent="0" algn="ctr">
              <a:lnSpc>
                <a:spcPts val="13064"/>
              </a:lnSpc>
              <a:spcBef>
                <a:spcPct val="0"/>
              </a:spcBef>
            </a:pPr>
            <a:r>
              <a:rPr lang="en-US" sz="9331" dirty="0">
                <a:solidFill>
                  <a:schemeClr val="accent6">
                    <a:lumMod val="75000"/>
                  </a:schemeClr>
                </a:solidFill>
                <a:latin typeface="Gagalin"/>
              </a:rPr>
              <a:t>CHALLENGES</a:t>
            </a:r>
          </a:p>
        </p:txBody>
      </p:sp>
      <p:sp>
        <p:nvSpPr>
          <p:cNvPr id="28" name="TextBox 28"/>
          <p:cNvSpPr txBox="1"/>
          <p:nvPr/>
        </p:nvSpPr>
        <p:spPr>
          <a:xfrm>
            <a:off x="1418758" y="6327980"/>
            <a:ext cx="3679142" cy="1354858"/>
          </a:xfrm>
          <a:prstGeom prst="rect">
            <a:avLst/>
          </a:prstGeom>
        </p:spPr>
        <p:txBody>
          <a:bodyPr wrap="square" lIns="0" tIns="0" rIns="0" bIns="0" rtlCol="0" anchor="t">
            <a:spAutoFit/>
          </a:bodyPr>
          <a:lstStyle/>
          <a:p>
            <a:pPr marL="0" lvl="1" indent="0" algn="ctr">
              <a:lnSpc>
                <a:spcPts val="3413"/>
              </a:lnSpc>
              <a:spcBef>
                <a:spcPct val="0"/>
              </a:spcBef>
            </a:pPr>
            <a:r>
              <a:rPr lang="en-US" sz="5400" dirty="0">
                <a:solidFill>
                  <a:srgbClr val="01070A"/>
                </a:solidFill>
                <a:latin typeface="Dosis"/>
              </a:rPr>
              <a:t>Upper</a:t>
            </a:r>
          </a:p>
          <a:p>
            <a:pPr marL="0" lvl="1" indent="0" algn="ctr">
              <a:lnSpc>
                <a:spcPts val="3413"/>
              </a:lnSpc>
              <a:spcBef>
                <a:spcPct val="0"/>
              </a:spcBef>
            </a:pPr>
            <a:endParaRPr lang="en-US" sz="5400" dirty="0">
              <a:solidFill>
                <a:srgbClr val="01070A"/>
              </a:solidFill>
              <a:latin typeface="Dosis"/>
            </a:endParaRPr>
          </a:p>
          <a:p>
            <a:pPr marL="0" lvl="1" indent="0" algn="ctr">
              <a:lnSpc>
                <a:spcPts val="3413"/>
              </a:lnSpc>
              <a:spcBef>
                <a:spcPct val="0"/>
              </a:spcBef>
            </a:pPr>
            <a:r>
              <a:rPr lang="en-US" sz="5400" dirty="0">
                <a:solidFill>
                  <a:srgbClr val="01070A"/>
                </a:solidFill>
                <a:latin typeface="Dosis"/>
              </a:rPr>
              <a:t> Management</a:t>
            </a:r>
          </a:p>
        </p:txBody>
      </p:sp>
      <p:pic>
        <p:nvPicPr>
          <p:cNvPr id="30" name="Picture 29" descr="A group of people protesting&#10;&#10;Description automatically generated">
            <a:extLst>
              <a:ext uri="{FF2B5EF4-FFF2-40B4-BE49-F238E27FC236}">
                <a16:creationId xmlns:a16="http://schemas.microsoft.com/office/drawing/2014/main" id="{3FAD79B4-E4B5-6CD3-C459-F37AF86EB7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53143" y="2877448"/>
            <a:ext cx="3752881" cy="3114162"/>
          </a:xfrm>
          <a:prstGeom prst="rect">
            <a:avLst/>
          </a:prstGeom>
        </p:spPr>
      </p:pic>
      <p:pic>
        <p:nvPicPr>
          <p:cNvPr id="12" name="Picture 11" descr="A person signing a document&#10;&#10;Description automatically generated">
            <a:extLst>
              <a:ext uri="{FF2B5EF4-FFF2-40B4-BE49-F238E27FC236}">
                <a16:creationId xmlns:a16="http://schemas.microsoft.com/office/drawing/2014/main" id="{5E021548-6409-DC58-C12C-39A306A84E5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042824" y="3149600"/>
            <a:ext cx="3613270" cy="2410023"/>
          </a:xfrm>
          <a:prstGeom prst="rect">
            <a:avLst/>
          </a:prstGeom>
        </p:spPr>
      </p:pic>
      <p:pic>
        <p:nvPicPr>
          <p:cNvPr id="23" name="Picture 22" descr="A group of people sitting at a table&#10;&#10;Description automatically generated">
            <a:extLst>
              <a:ext uri="{FF2B5EF4-FFF2-40B4-BE49-F238E27FC236}">
                <a16:creationId xmlns:a16="http://schemas.microsoft.com/office/drawing/2014/main" id="{2BB7898F-0EEA-588F-4ECC-5093028904E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1101056" y="3185242"/>
            <a:ext cx="4286903" cy="24100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sp>
      <p:grpSp>
        <p:nvGrpSpPr>
          <p:cNvPr id="3" name="Group 3"/>
          <p:cNvGrpSpPr/>
          <p:nvPr/>
        </p:nvGrpSpPr>
        <p:grpSpPr>
          <a:xfrm>
            <a:off x="0" y="0"/>
            <a:ext cx="18288000" cy="102870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0000">
                <a:alpha val="0"/>
              </a:srgbClr>
            </a:solidFill>
            <a:ln w="657225" cap="sq">
              <a:solidFill>
                <a:srgbClr val="1E3F48"/>
              </a:solidFill>
              <a:prstDash val="solid"/>
              <a:miter/>
            </a:ln>
          </p:spPr>
        </p:sp>
        <p:sp>
          <p:nvSpPr>
            <p:cNvPr id="5" name="TextBox 5"/>
            <p:cNvSpPr txBox="1"/>
            <p:nvPr/>
          </p:nvSpPr>
          <p:spPr>
            <a:xfrm>
              <a:off x="0" y="-47625"/>
              <a:ext cx="4816593" cy="2756958"/>
            </a:xfrm>
            <a:prstGeom prst="rect">
              <a:avLst/>
            </a:prstGeom>
          </p:spPr>
          <p:txBody>
            <a:bodyPr lIns="50800" tIns="50800" rIns="50800" bIns="50800" rtlCol="0" anchor="ctr"/>
            <a:lstStyle/>
            <a:p>
              <a:pPr algn="ctr">
                <a:lnSpc>
                  <a:spcPts val="3210"/>
                </a:lnSpc>
              </a:pPr>
              <a:endParaRPr/>
            </a:p>
          </p:txBody>
        </p:sp>
      </p:grpSp>
      <p:sp>
        <p:nvSpPr>
          <p:cNvPr id="7" name="Freeform 7"/>
          <p:cNvSpPr/>
          <p:nvPr/>
        </p:nvSpPr>
        <p:spPr>
          <a:xfrm>
            <a:off x="-1400634" y="5428244"/>
            <a:ext cx="8436357" cy="5844796"/>
          </a:xfrm>
          <a:custGeom>
            <a:avLst/>
            <a:gdLst/>
            <a:ahLst/>
            <a:cxnLst/>
            <a:rect l="l" t="t" r="r" b="b"/>
            <a:pathLst>
              <a:path w="8436357" h="5844796">
                <a:moveTo>
                  <a:pt x="0" y="0"/>
                </a:moveTo>
                <a:lnTo>
                  <a:pt x="8436357" y="0"/>
                </a:lnTo>
                <a:lnTo>
                  <a:pt x="8436357" y="5844796"/>
                </a:lnTo>
                <a:lnTo>
                  <a:pt x="0" y="58447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2483456" y="2365012"/>
            <a:ext cx="13321088" cy="3658211"/>
          </a:xfrm>
          <a:prstGeom prst="rect">
            <a:avLst/>
          </a:prstGeom>
        </p:spPr>
        <p:txBody>
          <a:bodyPr lIns="0" tIns="0" rIns="0" bIns="0" rtlCol="0" anchor="t">
            <a:spAutoFit/>
          </a:bodyPr>
          <a:lstStyle/>
          <a:p>
            <a:pPr algn="ctr">
              <a:lnSpc>
                <a:spcPts val="14797"/>
              </a:lnSpc>
            </a:pPr>
            <a:r>
              <a:rPr lang="en-US" sz="10569">
                <a:solidFill>
                  <a:srgbClr val="01070A"/>
                </a:solidFill>
                <a:latin typeface="Carelia"/>
              </a:rPr>
              <a:t>Thank's For Watching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496</Words>
  <Application>Microsoft Office PowerPoint</Application>
  <PresentationFormat>Custom</PresentationFormat>
  <Paragraphs>55</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Agrandir</vt:lpstr>
      <vt:lpstr>Arial</vt:lpstr>
      <vt:lpstr>Calibri</vt:lpstr>
      <vt:lpstr>Agrandir Medium</vt:lpstr>
      <vt:lpstr>Dosis</vt:lpstr>
      <vt:lpstr>Gagalin</vt:lpstr>
      <vt:lpstr>Carelia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UnionLibrariesPres.</dc:title>
  <dc:creator>Jennifer Holland</dc:creator>
  <cp:lastModifiedBy>Jennifer Holland</cp:lastModifiedBy>
  <cp:revision>6</cp:revision>
  <dcterms:created xsi:type="dcterms:W3CDTF">2006-08-16T00:00:00Z</dcterms:created>
  <dcterms:modified xsi:type="dcterms:W3CDTF">2024-05-14T11:08:37Z</dcterms:modified>
  <dc:identifier>DAGAo8d7uzQ</dc:identifier>
</cp:coreProperties>
</file>