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4" r:id="rId1"/>
  </p:sldMasterIdLst>
  <p:notesMasterIdLst>
    <p:notesMasterId r:id="rId49"/>
  </p:notesMasterIdLst>
  <p:handoutMasterIdLst>
    <p:handoutMasterId r:id="rId50"/>
  </p:handoutMasterIdLst>
  <p:sldIdLst>
    <p:sldId id="284" r:id="rId2"/>
    <p:sldId id="328" r:id="rId3"/>
    <p:sldId id="332" r:id="rId4"/>
    <p:sldId id="331" r:id="rId5"/>
    <p:sldId id="335" r:id="rId6"/>
    <p:sldId id="352" r:id="rId7"/>
    <p:sldId id="324" r:id="rId8"/>
    <p:sldId id="343" r:id="rId9"/>
    <p:sldId id="354" r:id="rId10"/>
    <p:sldId id="344" r:id="rId11"/>
    <p:sldId id="346" r:id="rId12"/>
    <p:sldId id="326" r:id="rId13"/>
    <p:sldId id="319" r:id="rId14"/>
    <p:sldId id="320" r:id="rId15"/>
    <p:sldId id="309" r:id="rId16"/>
    <p:sldId id="292" r:id="rId17"/>
    <p:sldId id="295" r:id="rId18"/>
    <p:sldId id="296" r:id="rId19"/>
    <p:sldId id="347" r:id="rId20"/>
    <p:sldId id="348" r:id="rId21"/>
    <p:sldId id="349" r:id="rId22"/>
    <p:sldId id="350" r:id="rId23"/>
    <p:sldId id="351" r:id="rId24"/>
    <p:sldId id="283" r:id="rId25"/>
    <p:sldId id="304" r:id="rId26"/>
    <p:sldId id="258" r:id="rId27"/>
    <p:sldId id="312" r:id="rId28"/>
    <p:sldId id="272" r:id="rId29"/>
    <p:sldId id="274" r:id="rId30"/>
    <p:sldId id="259" r:id="rId31"/>
    <p:sldId id="300" r:id="rId32"/>
    <p:sldId id="261" r:id="rId33"/>
    <p:sldId id="290" r:id="rId34"/>
    <p:sldId id="317" r:id="rId35"/>
    <p:sldId id="303" r:id="rId36"/>
    <p:sldId id="313" r:id="rId37"/>
    <p:sldId id="315" r:id="rId38"/>
    <p:sldId id="286" r:id="rId39"/>
    <p:sldId id="323" r:id="rId40"/>
    <p:sldId id="265" r:id="rId41"/>
    <p:sldId id="314" r:id="rId42"/>
    <p:sldId id="266" r:id="rId43"/>
    <p:sldId id="299" r:id="rId44"/>
    <p:sldId id="305" r:id="rId45"/>
    <p:sldId id="337" r:id="rId46"/>
    <p:sldId id="353" r:id="rId47"/>
    <p:sldId id="279"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2" autoAdjust="0"/>
    <p:restoredTop sz="66634" autoAdjust="0"/>
  </p:normalViewPr>
  <p:slideViewPr>
    <p:cSldViewPr snapToGrid="0">
      <p:cViewPr varScale="1">
        <p:scale>
          <a:sx n="69" d="100"/>
          <a:sy n="69" d="100"/>
        </p:scale>
        <p:origin x="96" y="32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40" d="100"/>
        <a:sy n="140" d="100"/>
      </p:scale>
      <p:origin x="0" y="0"/>
    </p:cViewPr>
  </p:sorterViewPr>
  <p:notesViewPr>
    <p:cSldViewPr snapToGrid="0">
      <p:cViewPr varScale="1">
        <p:scale>
          <a:sx n="91" d="100"/>
          <a:sy n="91" d="100"/>
        </p:scale>
        <p:origin x="3750"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6C55F07-332A-4123-857C-D8B865133496}" type="datetime1">
              <a:rPr lang="en-US" smtClean="0"/>
              <a:t>2/2/2022</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dirty="0"/>
              <a:t>heleneby@gauchatranslations.com</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269D692-D875-45C8-B828-1BAA500DA36A}" type="slidenum">
              <a:rPr lang="en-US" smtClean="0"/>
              <a:t>‹#›</a:t>
            </a:fld>
            <a:endParaRPr lang="en-US" dirty="0"/>
          </a:p>
        </p:txBody>
      </p:sp>
    </p:spTree>
    <p:extLst>
      <p:ext uri="{BB962C8B-B14F-4D97-AF65-F5344CB8AC3E}">
        <p14:creationId xmlns:p14="http://schemas.microsoft.com/office/powerpoint/2010/main" val="421766727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71CD08-BFEF-425E-B022-0AD837BD3025}" type="datetime1">
              <a:rPr lang="en-US" smtClean="0"/>
              <a:t>2/2/2022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dirty="0"/>
              <a:t>heleneby@gauchatranslations.com</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701C20-33BE-4801-B1AC-B75CA2DD363C}" type="slidenum">
              <a:rPr lang="en-US" smtClean="0"/>
              <a:t>‹#›</a:t>
            </a:fld>
            <a:endParaRPr lang="en-US" dirty="0"/>
          </a:p>
        </p:txBody>
      </p:sp>
    </p:spTree>
    <p:extLst>
      <p:ext uri="{BB962C8B-B14F-4D97-AF65-F5344CB8AC3E}">
        <p14:creationId xmlns:p14="http://schemas.microsoft.com/office/powerpoint/2010/main" val="2735795995"/>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701C20-33BE-4801-B1AC-B75CA2DD363C}" type="slidenum">
              <a:rPr lang="en-US" smtClean="0"/>
              <a:t>1</a:t>
            </a:fld>
            <a:endParaRPr lang="en-US" dirty="0"/>
          </a:p>
        </p:txBody>
      </p:sp>
      <p:sp>
        <p:nvSpPr>
          <p:cNvPr id="5" name="Date Placeholder 4"/>
          <p:cNvSpPr>
            <a:spLocks noGrp="1"/>
          </p:cNvSpPr>
          <p:nvPr>
            <p:ph type="dt" idx="11"/>
          </p:nvPr>
        </p:nvSpPr>
        <p:spPr/>
        <p:txBody>
          <a:bodyPr/>
          <a:lstStyle/>
          <a:p>
            <a:fld id="{F6418E09-4805-4F92-98E6-FA5B3369A7E0}" type="datetime1">
              <a:rPr lang="en-US" smtClean="0"/>
              <a:t>2/2/2022</a:t>
            </a:fld>
            <a:endParaRPr lang="en-US" dirty="0"/>
          </a:p>
        </p:txBody>
      </p:sp>
      <p:sp>
        <p:nvSpPr>
          <p:cNvPr id="6" name="Footer Placeholder 5"/>
          <p:cNvSpPr>
            <a:spLocks noGrp="1"/>
          </p:cNvSpPr>
          <p:nvPr>
            <p:ph type="ftr" sz="quarter" idx="12"/>
          </p:nvPr>
        </p:nvSpPr>
        <p:spPr/>
        <p:txBody>
          <a:bodyPr/>
          <a:lstStyle/>
          <a:p>
            <a:r>
              <a:rPr lang="en-US" dirty="0"/>
              <a:t>heleneby@gauchatranslations.com</a:t>
            </a:r>
          </a:p>
        </p:txBody>
      </p:sp>
    </p:spTree>
    <p:extLst>
      <p:ext uri="{BB962C8B-B14F-4D97-AF65-F5344CB8AC3E}">
        <p14:creationId xmlns:p14="http://schemas.microsoft.com/office/powerpoint/2010/main" val="19657738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5159BCEB-0C8D-46ED-B7C6-A10926068B2E}" type="datetime1">
              <a:rPr lang="en-US" smtClean="0"/>
              <a:t>2/2/2022</a:t>
            </a:fld>
            <a:endParaRPr lang="en-US"/>
          </a:p>
        </p:txBody>
      </p:sp>
      <p:sp>
        <p:nvSpPr>
          <p:cNvPr id="5" name="Footer Placeholder 4"/>
          <p:cNvSpPr>
            <a:spLocks noGrp="1"/>
          </p:cNvSpPr>
          <p:nvPr>
            <p:ph type="ftr" sz="quarter" idx="11"/>
          </p:nvPr>
        </p:nvSpPr>
        <p:spPr/>
        <p:txBody>
          <a:bodyPr/>
          <a:lstStyle/>
          <a:p>
            <a:r>
              <a:rPr lang="en-US"/>
              <a:t>heleneby@gauchatranslations.com</a:t>
            </a:r>
          </a:p>
        </p:txBody>
      </p:sp>
      <p:sp>
        <p:nvSpPr>
          <p:cNvPr id="6" name="Slide Number Placeholder 5"/>
          <p:cNvSpPr>
            <a:spLocks noGrp="1"/>
          </p:cNvSpPr>
          <p:nvPr>
            <p:ph type="sldNum" sz="quarter" idx="12"/>
          </p:nvPr>
        </p:nvSpPr>
        <p:spPr/>
        <p:txBody>
          <a:bodyPr/>
          <a:lstStyle/>
          <a:p>
            <a:fld id="{A8701C20-33BE-4801-B1AC-B75CA2DD363C}" type="slidenum">
              <a:rPr lang="en-US" smtClean="0"/>
              <a:t>35</a:t>
            </a:fld>
            <a:endParaRPr lang="en-US"/>
          </a:p>
        </p:txBody>
      </p:sp>
    </p:spTree>
    <p:extLst>
      <p:ext uri="{BB962C8B-B14F-4D97-AF65-F5344CB8AC3E}">
        <p14:creationId xmlns:p14="http://schemas.microsoft.com/office/powerpoint/2010/main" val="25566703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other things</a:t>
            </a:r>
            <a:r>
              <a:rPr lang="en-US" baseline="0" dirty="0"/>
              <a:t> that take time on whiteboard</a:t>
            </a:r>
          </a:p>
          <a:p>
            <a:r>
              <a:rPr lang="en-US" baseline="0" dirty="0"/>
              <a:t>Be careful to not underestimate the time these things take. For me:</a:t>
            </a:r>
          </a:p>
          <a:p>
            <a:r>
              <a:rPr lang="en-US" baseline="0" dirty="0"/>
              <a:t>Networking: </a:t>
            </a:r>
            <a:r>
              <a:rPr lang="en-US" baseline="0" dirty="0" err="1"/>
              <a:t>Espalista</a:t>
            </a:r>
            <a:r>
              <a:rPr lang="en-US" baseline="0" dirty="0"/>
              <a:t>, Chamber, 2 hours/week</a:t>
            </a:r>
          </a:p>
          <a:p>
            <a:r>
              <a:rPr lang="en-US" baseline="0" dirty="0"/>
              <a:t>Billing: 2 hours/week</a:t>
            </a:r>
          </a:p>
          <a:p>
            <a:r>
              <a:rPr lang="en-US" baseline="0" dirty="0"/>
              <a:t>Following up: 2 hours/week</a:t>
            </a:r>
          </a:p>
          <a:p>
            <a:r>
              <a:rPr lang="en-US" baseline="0" dirty="0"/>
              <a:t>Negotiating: 1 hours/week</a:t>
            </a:r>
          </a:p>
          <a:p>
            <a:r>
              <a:rPr lang="en-US" baseline="0" dirty="0"/>
              <a:t>Training: when work slows down, but ideally about 15 days/year. Take advantage of slow times for this!</a:t>
            </a:r>
            <a:endParaRPr lang="en-US" dirty="0"/>
          </a:p>
        </p:txBody>
      </p:sp>
      <p:sp>
        <p:nvSpPr>
          <p:cNvPr id="4" name="Date Placeholder 3"/>
          <p:cNvSpPr>
            <a:spLocks noGrp="1"/>
          </p:cNvSpPr>
          <p:nvPr>
            <p:ph type="dt" idx="10"/>
          </p:nvPr>
        </p:nvSpPr>
        <p:spPr/>
        <p:txBody>
          <a:bodyPr/>
          <a:lstStyle/>
          <a:p>
            <a:fld id="{C1251A56-BB02-40E8-B3E0-BF66428DB4D4}" type="datetime1">
              <a:rPr lang="en-US" smtClean="0"/>
              <a:t>2/2/2022</a:t>
            </a:fld>
            <a:endParaRPr lang="en-US"/>
          </a:p>
        </p:txBody>
      </p:sp>
      <p:sp>
        <p:nvSpPr>
          <p:cNvPr id="5" name="Footer Placeholder 4"/>
          <p:cNvSpPr>
            <a:spLocks noGrp="1"/>
          </p:cNvSpPr>
          <p:nvPr>
            <p:ph type="ftr" sz="quarter" idx="11"/>
          </p:nvPr>
        </p:nvSpPr>
        <p:spPr/>
        <p:txBody>
          <a:bodyPr/>
          <a:lstStyle/>
          <a:p>
            <a:r>
              <a:rPr lang="en-US"/>
              <a:t>heleneby@gauchatranslations.com</a:t>
            </a:r>
          </a:p>
        </p:txBody>
      </p:sp>
      <p:sp>
        <p:nvSpPr>
          <p:cNvPr id="6" name="Slide Number Placeholder 5"/>
          <p:cNvSpPr>
            <a:spLocks noGrp="1"/>
          </p:cNvSpPr>
          <p:nvPr>
            <p:ph type="sldNum" sz="quarter" idx="12"/>
          </p:nvPr>
        </p:nvSpPr>
        <p:spPr/>
        <p:txBody>
          <a:bodyPr/>
          <a:lstStyle/>
          <a:p>
            <a:fld id="{A8701C20-33BE-4801-B1AC-B75CA2DD363C}" type="slidenum">
              <a:rPr lang="en-US" smtClean="0"/>
              <a:t>36</a:t>
            </a:fld>
            <a:endParaRPr lang="en-US"/>
          </a:p>
        </p:txBody>
      </p:sp>
    </p:spTree>
    <p:extLst>
      <p:ext uri="{BB962C8B-B14F-4D97-AF65-F5344CB8AC3E}">
        <p14:creationId xmlns:p14="http://schemas.microsoft.com/office/powerpoint/2010/main" val="6540427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other things</a:t>
            </a:r>
            <a:r>
              <a:rPr lang="en-US" baseline="0" dirty="0"/>
              <a:t> that take time on whiteboard</a:t>
            </a:r>
          </a:p>
          <a:p>
            <a:r>
              <a:rPr lang="en-US" baseline="0" dirty="0"/>
              <a:t>Be careful to not underestimate the time these things take. For me:</a:t>
            </a:r>
          </a:p>
          <a:p>
            <a:r>
              <a:rPr lang="en-US" baseline="0" dirty="0"/>
              <a:t>Networking: </a:t>
            </a:r>
            <a:r>
              <a:rPr lang="en-US" baseline="0" dirty="0" err="1"/>
              <a:t>Espalista</a:t>
            </a:r>
            <a:r>
              <a:rPr lang="en-US" baseline="0" dirty="0"/>
              <a:t>, Chamber, 2 hours/week</a:t>
            </a:r>
          </a:p>
          <a:p>
            <a:r>
              <a:rPr lang="en-US" baseline="0" dirty="0"/>
              <a:t>Billing: 2 hours/week</a:t>
            </a:r>
          </a:p>
          <a:p>
            <a:r>
              <a:rPr lang="en-US" baseline="0" dirty="0"/>
              <a:t>Following up: 2 hours/week</a:t>
            </a:r>
          </a:p>
          <a:p>
            <a:r>
              <a:rPr lang="en-US" baseline="0" dirty="0"/>
              <a:t>Negotiating: 1 hours/week</a:t>
            </a:r>
          </a:p>
          <a:p>
            <a:r>
              <a:rPr lang="en-US" baseline="0" dirty="0"/>
              <a:t>Training: when work slows down, but ideally about 15 days/year. Take advantage of slow times for this!</a:t>
            </a:r>
            <a:endParaRPr lang="en-US" dirty="0"/>
          </a:p>
        </p:txBody>
      </p:sp>
      <p:sp>
        <p:nvSpPr>
          <p:cNvPr id="4" name="Date Placeholder 3"/>
          <p:cNvSpPr>
            <a:spLocks noGrp="1"/>
          </p:cNvSpPr>
          <p:nvPr>
            <p:ph type="dt" idx="10"/>
          </p:nvPr>
        </p:nvSpPr>
        <p:spPr/>
        <p:txBody>
          <a:bodyPr/>
          <a:lstStyle/>
          <a:p>
            <a:fld id="{3029B662-8525-46DF-8FEF-9BF1E90F74C0}" type="datetime1">
              <a:rPr lang="en-US" smtClean="0"/>
              <a:t>2/2/2022</a:t>
            </a:fld>
            <a:endParaRPr lang="en-US"/>
          </a:p>
        </p:txBody>
      </p:sp>
      <p:sp>
        <p:nvSpPr>
          <p:cNvPr id="5" name="Footer Placeholder 4"/>
          <p:cNvSpPr>
            <a:spLocks noGrp="1"/>
          </p:cNvSpPr>
          <p:nvPr>
            <p:ph type="ftr" sz="quarter" idx="11"/>
          </p:nvPr>
        </p:nvSpPr>
        <p:spPr/>
        <p:txBody>
          <a:bodyPr/>
          <a:lstStyle/>
          <a:p>
            <a:r>
              <a:rPr lang="en-US"/>
              <a:t>heleneby@gauchatranslations.com</a:t>
            </a:r>
          </a:p>
        </p:txBody>
      </p:sp>
      <p:sp>
        <p:nvSpPr>
          <p:cNvPr id="6" name="Slide Number Placeholder 5"/>
          <p:cNvSpPr>
            <a:spLocks noGrp="1"/>
          </p:cNvSpPr>
          <p:nvPr>
            <p:ph type="sldNum" sz="quarter" idx="12"/>
          </p:nvPr>
        </p:nvSpPr>
        <p:spPr/>
        <p:txBody>
          <a:bodyPr/>
          <a:lstStyle/>
          <a:p>
            <a:fld id="{A8701C20-33BE-4801-B1AC-B75CA2DD363C}" type="slidenum">
              <a:rPr lang="en-US" smtClean="0"/>
              <a:t>37</a:t>
            </a:fld>
            <a:endParaRPr lang="en-US"/>
          </a:p>
        </p:txBody>
      </p:sp>
    </p:spTree>
    <p:extLst>
      <p:ext uri="{BB962C8B-B14F-4D97-AF65-F5344CB8AC3E}">
        <p14:creationId xmlns:p14="http://schemas.microsoft.com/office/powerpoint/2010/main" val="22500592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Scott Ellsworth, Business Practices discussion list on Nov</a:t>
            </a:r>
            <a:r>
              <a:rPr lang="en-US" baseline="0" dirty="0"/>
              <a:t> 21, 2013:</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that quarterly-tax package that the IRS sends you, or that you can download from their website, they supply a calculation worksheet for figuring your quarterly estimated tax. What I do is use a spreadsheet based exactly on that worksheet, with formulas set up so that all I have to do is type in a new number or two to get the dollar tax amount for that quarter. Actually I copied all those formulas over to have four columns for the four quarters of the year, for comparison. And I did the same for my state taxes. </a:t>
            </a:r>
            <a:r>
              <a:rPr lang="en-US" sz="1200" kern="1200">
                <a:solidFill>
                  <a:schemeClr val="tx1"/>
                </a:solidFill>
                <a:effectLst/>
                <a:latin typeface="+mn-lt"/>
                <a:ea typeface="+mn-ea"/>
                <a:cs typeface="+mn-cs"/>
              </a:rPr>
              <a:t>It seems to be working out pretty well. </a:t>
            </a:r>
          </a:p>
          <a:p>
            <a:endParaRPr lang="en-US"/>
          </a:p>
        </p:txBody>
      </p:sp>
      <p:sp>
        <p:nvSpPr>
          <p:cNvPr id="4" name="Date Placeholder 3"/>
          <p:cNvSpPr>
            <a:spLocks noGrp="1"/>
          </p:cNvSpPr>
          <p:nvPr>
            <p:ph type="dt" idx="10"/>
          </p:nvPr>
        </p:nvSpPr>
        <p:spPr/>
        <p:txBody>
          <a:bodyPr/>
          <a:lstStyle/>
          <a:p>
            <a:fld id="{1E3472C5-34A1-450F-B649-8ED4FA3DF5B0}" type="datetime1">
              <a:rPr lang="en-US" smtClean="0"/>
              <a:t>2/2/2022</a:t>
            </a:fld>
            <a:endParaRPr lang="en-US"/>
          </a:p>
        </p:txBody>
      </p:sp>
      <p:sp>
        <p:nvSpPr>
          <p:cNvPr id="5" name="Footer Placeholder 4"/>
          <p:cNvSpPr>
            <a:spLocks noGrp="1"/>
          </p:cNvSpPr>
          <p:nvPr>
            <p:ph type="ftr" sz="quarter" idx="11"/>
          </p:nvPr>
        </p:nvSpPr>
        <p:spPr/>
        <p:txBody>
          <a:bodyPr/>
          <a:lstStyle/>
          <a:p>
            <a:r>
              <a:rPr lang="en-US"/>
              <a:t>heleneby@gauchatranslations.com</a:t>
            </a:r>
          </a:p>
        </p:txBody>
      </p:sp>
      <p:sp>
        <p:nvSpPr>
          <p:cNvPr id="6" name="Slide Number Placeholder 5"/>
          <p:cNvSpPr>
            <a:spLocks noGrp="1"/>
          </p:cNvSpPr>
          <p:nvPr>
            <p:ph type="sldNum" sz="quarter" idx="12"/>
          </p:nvPr>
        </p:nvSpPr>
        <p:spPr/>
        <p:txBody>
          <a:bodyPr/>
          <a:lstStyle/>
          <a:p>
            <a:fld id="{A8701C20-33BE-4801-B1AC-B75CA2DD363C}" type="slidenum">
              <a:rPr lang="en-US" smtClean="0"/>
              <a:t>38</a:t>
            </a:fld>
            <a:endParaRPr lang="en-US"/>
          </a:p>
        </p:txBody>
      </p:sp>
    </p:spTree>
    <p:extLst>
      <p:ext uri="{BB962C8B-B14F-4D97-AF65-F5344CB8AC3E}">
        <p14:creationId xmlns:p14="http://schemas.microsoft.com/office/powerpoint/2010/main" val="3177010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Pie graph on side showing portion of the pie that we can afford to give to this endeavor, and other ideas on supplementing income.</a:t>
            </a:r>
          </a:p>
        </p:txBody>
      </p:sp>
      <p:sp>
        <p:nvSpPr>
          <p:cNvPr id="4" name="Date Placeholder 3"/>
          <p:cNvSpPr>
            <a:spLocks noGrp="1"/>
          </p:cNvSpPr>
          <p:nvPr>
            <p:ph type="dt" idx="10"/>
          </p:nvPr>
        </p:nvSpPr>
        <p:spPr/>
        <p:txBody>
          <a:bodyPr/>
          <a:lstStyle/>
          <a:p>
            <a:fld id="{23277E9A-31BB-4301-83E7-DB6B89A47DAC}" type="datetime1">
              <a:rPr lang="en-US" smtClean="0"/>
              <a:t>2/2/2022</a:t>
            </a:fld>
            <a:endParaRPr lang="en-US"/>
          </a:p>
        </p:txBody>
      </p:sp>
      <p:sp>
        <p:nvSpPr>
          <p:cNvPr id="5" name="Footer Placeholder 4"/>
          <p:cNvSpPr>
            <a:spLocks noGrp="1"/>
          </p:cNvSpPr>
          <p:nvPr>
            <p:ph type="ftr" sz="quarter" idx="11"/>
          </p:nvPr>
        </p:nvSpPr>
        <p:spPr/>
        <p:txBody>
          <a:bodyPr/>
          <a:lstStyle/>
          <a:p>
            <a:r>
              <a:rPr lang="en-US"/>
              <a:t>heleneby@gauchatranslations.com</a:t>
            </a:r>
          </a:p>
        </p:txBody>
      </p:sp>
      <p:sp>
        <p:nvSpPr>
          <p:cNvPr id="6" name="Slide Number Placeholder 5"/>
          <p:cNvSpPr>
            <a:spLocks noGrp="1"/>
          </p:cNvSpPr>
          <p:nvPr>
            <p:ph type="sldNum" sz="quarter" idx="12"/>
          </p:nvPr>
        </p:nvSpPr>
        <p:spPr/>
        <p:txBody>
          <a:bodyPr/>
          <a:lstStyle/>
          <a:p>
            <a:fld id="{A8701C20-33BE-4801-B1AC-B75CA2DD363C}" type="slidenum">
              <a:rPr lang="en-US" smtClean="0"/>
              <a:t>40</a:t>
            </a:fld>
            <a:endParaRPr lang="en-US"/>
          </a:p>
        </p:txBody>
      </p:sp>
    </p:spTree>
    <p:extLst>
      <p:ext uri="{BB962C8B-B14F-4D97-AF65-F5344CB8AC3E}">
        <p14:creationId xmlns:p14="http://schemas.microsoft.com/office/powerpoint/2010/main" val="13179558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Pie graph on side showing portion of the pie that we can afford to give to this endeavor, and other ideas on supplementing income.</a:t>
            </a:r>
          </a:p>
        </p:txBody>
      </p:sp>
      <p:sp>
        <p:nvSpPr>
          <p:cNvPr id="4" name="Date Placeholder 3"/>
          <p:cNvSpPr>
            <a:spLocks noGrp="1"/>
          </p:cNvSpPr>
          <p:nvPr>
            <p:ph type="dt" idx="10"/>
          </p:nvPr>
        </p:nvSpPr>
        <p:spPr/>
        <p:txBody>
          <a:bodyPr/>
          <a:lstStyle/>
          <a:p>
            <a:fld id="{717E9775-CE0C-4C90-8132-7508FB12A43C}" type="datetime1">
              <a:rPr lang="en-US" smtClean="0"/>
              <a:t>2/2/2022</a:t>
            </a:fld>
            <a:endParaRPr lang="en-US"/>
          </a:p>
        </p:txBody>
      </p:sp>
      <p:sp>
        <p:nvSpPr>
          <p:cNvPr id="5" name="Footer Placeholder 4"/>
          <p:cNvSpPr>
            <a:spLocks noGrp="1"/>
          </p:cNvSpPr>
          <p:nvPr>
            <p:ph type="ftr" sz="quarter" idx="11"/>
          </p:nvPr>
        </p:nvSpPr>
        <p:spPr/>
        <p:txBody>
          <a:bodyPr/>
          <a:lstStyle/>
          <a:p>
            <a:r>
              <a:rPr lang="en-US"/>
              <a:t>heleneby@gauchatranslations.com</a:t>
            </a:r>
          </a:p>
        </p:txBody>
      </p:sp>
      <p:sp>
        <p:nvSpPr>
          <p:cNvPr id="6" name="Slide Number Placeholder 5"/>
          <p:cNvSpPr>
            <a:spLocks noGrp="1"/>
          </p:cNvSpPr>
          <p:nvPr>
            <p:ph type="sldNum" sz="quarter" idx="12"/>
          </p:nvPr>
        </p:nvSpPr>
        <p:spPr/>
        <p:txBody>
          <a:bodyPr/>
          <a:lstStyle/>
          <a:p>
            <a:fld id="{A8701C20-33BE-4801-B1AC-B75CA2DD363C}" type="slidenum">
              <a:rPr lang="en-US" smtClean="0"/>
              <a:t>41</a:t>
            </a:fld>
            <a:endParaRPr lang="en-US"/>
          </a:p>
        </p:txBody>
      </p:sp>
    </p:spTree>
    <p:extLst>
      <p:ext uri="{BB962C8B-B14F-4D97-AF65-F5344CB8AC3E}">
        <p14:creationId xmlns:p14="http://schemas.microsoft.com/office/powerpoint/2010/main" val="37315795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We keep telling people to hire a professional. We should actually do the same!</a:t>
            </a:r>
            <a:endParaRPr lang="en-US" dirty="0"/>
          </a:p>
          <a:p>
            <a:endParaRPr lang="en-US" dirty="0"/>
          </a:p>
        </p:txBody>
      </p:sp>
      <p:sp>
        <p:nvSpPr>
          <p:cNvPr id="4" name="Date Placeholder 3"/>
          <p:cNvSpPr>
            <a:spLocks noGrp="1"/>
          </p:cNvSpPr>
          <p:nvPr>
            <p:ph type="dt" idx="10"/>
          </p:nvPr>
        </p:nvSpPr>
        <p:spPr/>
        <p:txBody>
          <a:bodyPr/>
          <a:lstStyle/>
          <a:p>
            <a:fld id="{526AE512-FD73-4E77-BA81-12A00BE79D76}" type="datetime1">
              <a:rPr lang="en-US" smtClean="0"/>
              <a:t>2/2/2022</a:t>
            </a:fld>
            <a:endParaRPr lang="en-US" dirty="0"/>
          </a:p>
        </p:txBody>
      </p:sp>
      <p:sp>
        <p:nvSpPr>
          <p:cNvPr id="5" name="Footer Placeholder 4"/>
          <p:cNvSpPr>
            <a:spLocks noGrp="1"/>
          </p:cNvSpPr>
          <p:nvPr>
            <p:ph type="ftr" sz="quarter" idx="11"/>
          </p:nvPr>
        </p:nvSpPr>
        <p:spPr/>
        <p:txBody>
          <a:bodyPr/>
          <a:lstStyle/>
          <a:p>
            <a:r>
              <a:rPr lang="en-US" dirty="0"/>
              <a:t>heleneby@gauchatranslations.com</a:t>
            </a:r>
          </a:p>
        </p:txBody>
      </p:sp>
      <p:sp>
        <p:nvSpPr>
          <p:cNvPr id="6" name="Slide Number Placeholder 5"/>
          <p:cNvSpPr>
            <a:spLocks noGrp="1"/>
          </p:cNvSpPr>
          <p:nvPr>
            <p:ph type="sldNum" sz="quarter" idx="12"/>
          </p:nvPr>
        </p:nvSpPr>
        <p:spPr/>
        <p:txBody>
          <a:bodyPr/>
          <a:lstStyle/>
          <a:p>
            <a:fld id="{A8701C20-33BE-4801-B1AC-B75CA2DD363C}" type="slidenum">
              <a:rPr lang="en-US" smtClean="0"/>
              <a:t>15</a:t>
            </a:fld>
            <a:endParaRPr lang="en-US" dirty="0"/>
          </a:p>
        </p:txBody>
      </p:sp>
    </p:spTree>
    <p:extLst>
      <p:ext uri="{BB962C8B-B14F-4D97-AF65-F5344CB8AC3E}">
        <p14:creationId xmlns:p14="http://schemas.microsoft.com/office/powerpoint/2010/main" val="2580913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Colegio</a:t>
            </a:r>
            <a:r>
              <a:rPr lang="en-US" dirty="0"/>
              <a:t> Hudson</a:t>
            </a:r>
          </a:p>
          <a:p>
            <a:r>
              <a:rPr lang="en-US" dirty="0"/>
              <a:t>CEO of company arguing with my rates</a:t>
            </a:r>
          </a:p>
          <a:p>
            <a:r>
              <a:rPr lang="en-US" dirty="0"/>
              <a:t>Not keeping track of time:</a:t>
            </a:r>
            <a:r>
              <a:rPr lang="en-US" baseline="0" dirty="0"/>
              <a:t> missed appointments</a:t>
            </a:r>
          </a:p>
          <a:p>
            <a:r>
              <a:rPr lang="en-US" baseline="0" dirty="0"/>
              <a:t>Not keeping track of money: overdrawn checking account</a:t>
            </a:r>
            <a:endParaRPr lang="en-US" dirty="0"/>
          </a:p>
        </p:txBody>
      </p:sp>
      <p:sp>
        <p:nvSpPr>
          <p:cNvPr id="4" name="Date Placeholder 3"/>
          <p:cNvSpPr>
            <a:spLocks noGrp="1"/>
          </p:cNvSpPr>
          <p:nvPr>
            <p:ph type="dt" idx="10"/>
          </p:nvPr>
        </p:nvSpPr>
        <p:spPr/>
        <p:txBody>
          <a:bodyPr/>
          <a:lstStyle/>
          <a:p>
            <a:fld id="{66CCF266-7342-4B2B-829D-68B3B4E57994}" type="datetime1">
              <a:rPr lang="en-US" smtClean="0"/>
              <a:t>2/2/2022</a:t>
            </a:fld>
            <a:endParaRPr lang="en-US"/>
          </a:p>
        </p:txBody>
      </p:sp>
      <p:sp>
        <p:nvSpPr>
          <p:cNvPr id="5" name="Footer Placeholder 4"/>
          <p:cNvSpPr>
            <a:spLocks noGrp="1"/>
          </p:cNvSpPr>
          <p:nvPr>
            <p:ph type="ftr" sz="quarter" idx="11"/>
          </p:nvPr>
        </p:nvSpPr>
        <p:spPr/>
        <p:txBody>
          <a:bodyPr/>
          <a:lstStyle/>
          <a:p>
            <a:r>
              <a:rPr lang="en-US"/>
              <a:t>heleneby@gauchatranslations.com</a:t>
            </a:r>
          </a:p>
        </p:txBody>
      </p:sp>
      <p:sp>
        <p:nvSpPr>
          <p:cNvPr id="6" name="Slide Number Placeholder 5"/>
          <p:cNvSpPr>
            <a:spLocks noGrp="1"/>
          </p:cNvSpPr>
          <p:nvPr>
            <p:ph type="sldNum" sz="quarter" idx="12"/>
          </p:nvPr>
        </p:nvSpPr>
        <p:spPr/>
        <p:txBody>
          <a:bodyPr/>
          <a:lstStyle/>
          <a:p>
            <a:fld id="{A8701C20-33BE-4801-B1AC-B75CA2DD363C}" type="slidenum">
              <a:rPr lang="en-US" smtClean="0"/>
              <a:t>24</a:t>
            </a:fld>
            <a:endParaRPr lang="en-US"/>
          </a:p>
        </p:txBody>
      </p:sp>
    </p:spTree>
    <p:extLst>
      <p:ext uri="{BB962C8B-B14F-4D97-AF65-F5344CB8AC3E}">
        <p14:creationId xmlns:p14="http://schemas.microsoft.com/office/powerpoint/2010/main" val="12453958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other costs on whiteboard</a:t>
            </a:r>
          </a:p>
          <a:p>
            <a:r>
              <a:rPr lang="en-US" dirty="0"/>
              <a:t>Be realistic about</a:t>
            </a:r>
            <a:r>
              <a:rPr lang="en-US" baseline="0" dirty="0"/>
              <a:t> costs. Research them on the web before putting the numbers down!</a:t>
            </a:r>
            <a:endParaRPr lang="en-US" dirty="0"/>
          </a:p>
        </p:txBody>
      </p:sp>
      <p:sp>
        <p:nvSpPr>
          <p:cNvPr id="4" name="Date Placeholder 3"/>
          <p:cNvSpPr>
            <a:spLocks noGrp="1"/>
          </p:cNvSpPr>
          <p:nvPr>
            <p:ph type="dt" idx="10"/>
          </p:nvPr>
        </p:nvSpPr>
        <p:spPr/>
        <p:txBody>
          <a:bodyPr/>
          <a:lstStyle/>
          <a:p>
            <a:fld id="{F95CDE36-CEF3-4D9C-A51E-4B890F4FF960}" type="datetime1">
              <a:rPr lang="en-US" smtClean="0"/>
              <a:t>2/2/2022</a:t>
            </a:fld>
            <a:endParaRPr lang="en-US"/>
          </a:p>
        </p:txBody>
      </p:sp>
      <p:sp>
        <p:nvSpPr>
          <p:cNvPr id="5" name="Footer Placeholder 4"/>
          <p:cNvSpPr>
            <a:spLocks noGrp="1"/>
          </p:cNvSpPr>
          <p:nvPr>
            <p:ph type="ftr" sz="quarter" idx="11"/>
          </p:nvPr>
        </p:nvSpPr>
        <p:spPr/>
        <p:txBody>
          <a:bodyPr/>
          <a:lstStyle/>
          <a:p>
            <a:r>
              <a:rPr lang="en-US"/>
              <a:t>heleneby@gauchatranslations.com</a:t>
            </a:r>
          </a:p>
        </p:txBody>
      </p:sp>
      <p:sp>
        <p:nvSpPr>
          <p:cNvPr id="6" name="Slide Number Placeholder 5"/>
          <p:cNvSpPr>
            <a:spLocks noGrp="1"/>
          </p:cNvSpPr>
          <p:nvPr>
            <p:ph type="sldNum" sz="quarter" idx="12"/>
          </p:nvPr>
        </p:nvSpPr>
        <p:spPr/>
        <p:txBody>
          <a:bodyPr/>
          <a:lstStyle/>
          <a:p>
            <a:fld id="{A8701C20-33BE-4801-B1AC-B75CA2DD363C}" type="slidenum">
              <a:rPr lang="en-US" smtClean="0"/>
              <a:t>26</a:t>
            </a:fld>
            <a:endParaRPr lang="en-US"/>
          </a:p>
        </p:txBody>
      </p:sp>
    </p:spTree>
    <p:extLst>
      <p:ext uri="{BB962C8B-B14F-4D97-AF65-F5344CB8AC3E}">
        <p14:creationId xmlns:p14="http://schemas.microsoft.com/office/powerpoint/2010/main" val="2353469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other costs on whiteboard</a:t>
            </a:r>
          </a:p>
          <a:p>
            <a:r>
              <a:rPr lang="en-US" dirty="0"/>
              <a:t>Be realistic about</a:t>
            </a:r>
            <a:r>
              <a:rPr lang="en-US" baseline="0" dirty="0"/>
              <a:t> costs. Research them on the web before putting the numbers down!</a:t>
            </a:r>
            <a:endParaRPr lang="en-US" dirty="0"/>
          </a:p>
        </p:txBody>
      </p:sp>
      <p:sp>
        <p:nvSpPr>
          <p:cNvPr id="4" name="Date Placeholder 3"/>
          <p:cNvSpPr>
            <a:spLocks noGrp="1"/>
          </p:cNvSpPr>
          <p:nvPr>
            <p:ph type="dt" idx="10"/>
          </p:nvPr>
        </p:nvSpPr>
        <p:spPr/>
        <p:txBody>
          <a:bodyPr/>
          <a:lstStyle/>
          <a:p>
            <a:fld id="{8A0D3EA6-CA51-45CF-AC91-E66DEAF07F23}" type="datetime1">
              <a:rPr lang="en-US" smtClean="0"/>
              <a:t>2/2/2022</a:t>
            </a:fld>
            <a:endParaRPr lang="en-US"/>
          </a:p>
        </p:txBody>
      </p:sp>
      <p:sp>
        <p:nvSpPr>
          <p:cNvPr id="5" name="Footer Placeholder 4"/>
          <p:cNvSpPr>
            <a:spLocks noGrp="1"/>
          </p:cNvSpPr>
          <p:nvPr>
            <p:ph type="ftr" sz="quarter" idx="11"/>
          </p:nvPr>
        </p:nvSpPr>
        <p:spPr/>
        <p:txBody>
          <a:bodyPr/>
          <a:lstStyle/>
          <a:p>
            <a:r>
              <a:rPr lang="en-US"/>
              <a:t>heleneby@gauchatranslations.com</a:t>
            </a:r>
          </a:p>
        </p:txBody>
      </p:sp>
      <p:sp>
        <p:nvSpPr>
          <p:cNvPr id="6" name="Slide Number Placeholder 5"/>
          <p:cNvSpPr>
            <a:spLocks noGrp="1"/>
          </p:cNvSpPr>
          <p:nvPr>
            <p:ph type="sldNum" sz="quarter" idx="12"/>
          </p:nvPr>
        </p:nvSpPr>
        <p:spPr/>
        <p:txBody>
          <a:bodyPr/>
          <a:lstStyle/>
          <a:p>
            <a:fld id="{A8701C20-33BE-4801-B1AC-B75CA2DD363C}" type="slidenum">
              <a:rPr lang="en-US" smtClean="0"/>
              <a:t>27</a:t>
            </a:fld>
            <a:endParaRPr lang="en-US"/>
          </a:p>
        </p:txBody>
      </p:sp>
    </p:spTree>
    <p:extLst>
      <p:ext uri="{BB962C8B-B14F-4D97-AF65-F5344CB8AC3E}">
        <p14:creationId xmlns:p14="http://schemas.microsoft.com/office/powerpoint/2010/main" val="33870289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other words: mileage is</a:t>
            </a:r>
            <a:r>
              <a:rPr lang="en-US" baseline="0" dirty="0"/>
              <a:t> merely reimbursement. However, it feels like pay because it is more than what we spend for gas. We really should be putting the mileage money into an account that funds our new car, because the current car will have to be replaced.</a:t>
            </a:r>
            <a:endParaRPr lang="en-US" dirty="0"/>
          </a:p>
        </p:txBody>
      </p:sp>
      <p:sp>
        <p:nvSpPr>
          <p:cNvPr id="4" name="Date Placeholder 3"/>
          <p:cNvSpPr>
            <a:spLocks noGrp="1"/>
          </p:cNvSpPr>
          <p:nvPr>
            <p:ph type="dt" idx="10"/>
          </p:nvPr>
        </p:nvSpPr>
        <p:spPr/>
        <p:txBody>
          <a:bodyPr/>
          <a:lstStyle/>
          <a:p>
            <a:fld id="{F772B96D-E9A0-48BB-BDC7-18B7820DE605}" type="datetime1">
              <a:rPr lang="en-US" smtClean="0"/>
              <a:t>2/2/2022</a:t>
            </a:fld>
            <a:endParaRPr lang="en-US"/>
          </a:p>
        </p:txBody>
      </p:sp>
      <p:sp>
        <p:nvSpPr>
          <p:cNvPr id="5" name="Footer Placeholder 4"/>
          <p:cNvSpPr>
            <a:spLocks noGrp="1"/>
          </p:cNvSpPr>
          <p:nvPr>
            <p:ph type="ftr" sz="quarter" idx="11"/>
          </p:nvPr>
        </p:nvSpPr>
        <p:spPr/>
        <p:txBody>
          <a:bodyPr/>
          <a:lstStyle/>
          <a:p>
            <a:r>
              <a:rPr lang="en-US"/>
              <a:t>heleneby@gauchatranslations.com</a:t>
            </a:r>
          </a:p>
        </p:txBody>
      </p:sp>
      <p:sp>
        <p:nvSpPr>
          <p:cNvPr id="6" name="Slide Number Placeholder 5"/>
          <p:cNvSpPr>
            <a:spLocks noGrp="1"/>
          </p:cNvSpPr>
          <p:nvPr>
            <p:ph type="sldNum" sz="quarter" idx="12"/>
          </p:nvPr>
        </p:nvSpPr>
        <p:spPr/>
        <p:txBody>
          <a:bodyPr/>
          <a:lstStyle/>
          <a:p>
            <a:fld id="{A8701C20-33BE-4801-B1AC-B75CA2DD363C}" type="slidenum">
              <a:rPr lang="en-US" smtClean="0"/>
              <a:t>29</a:t>
            </a:fld>
            <a:endParaRPr lang="en-US"/>
          </a:p>
        </p:txBody>
      </p:sp>
    </p:spTree>
    <p:extLst>
      <p:ext uri="{BB962C8B-B14F-4D97-AF65-F5344CB8AC3E}">
        <p14:creationId xmlns:p14="http://schemas.microsoft.com/office/powerpoint/2010/main" val="31225981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other things</a:t>
            </a:r>
            <a:r>
              <a:rPr lang="en-US" baseline="0" dirty="0"/>
              <a:t> that take time on whiteboard</a:t>
            </a:r>
          </a:p>
          <a:p>
            <a:r>
              <a:rPr lang="en-US" baseline="0" dirty="0"/>
              <a:t>Be careful to not underestimate the time these things take. For me:</a:t>
            </a:r>
          </a:p>
          <a:p>
            <a:r>
              <a:rPr lang="en-US" baseline="0" dirty="0"/>
              <a:t>Networking: </a:t>
            </a:r>
            <a:r>
              <a:rPr lang="en-US" baseline="0" dirty="0" err="1"/>
              <a:t>Espalista</a:t>
            </a:r>
            <a:r>
              <a:rPr lang="en-US" baseline="0" dirty="0"/>
              <a:t>, Chamber, 2 hours/week</a:t>
            </a:r>
          </a:p>
          <a:p>
            <a:r>
              <a:rPr lang="en-US" baseline="0" dirty="0"/>
              <a:t>Billing: 2 hours/week</a:t>
            </a:r>
          </a:p>
          <a:p>
            <a:r>
              <a:rPr lang="en-US" baseline="0" dirty="0"/>
              <a:t>Following up: 2 hours/week</a:t>
            </a:r>
          </a:p>
          <a:p>
            <a:r>
              <a:rPr lang="en-US" baseline="0" dirty="0"/>
              <a:t>Negotiating: 1 hours/week</a:t>
            </a:r>
          </a:p>
          <a:p>
            <a:r>
              <a:rPr lang="en-US" baseline="0" dirty="0"/>
              <a:t>Training: when work slows down, but ideally about 15 days/year. Take advantage of slow times for this!</a:t>
            </a:r>
            <a:endParaRPr lang="en-US" dirty="0"/>
          </a:p>
        </p:txBody>
      </p:sp>
      <p:sp>
        <p:nvSpPr>
          <p:cNvPr id="4" name="Date Placeholder 3"/>
          <p:cNvSpPr>
            <a:spLocks noGrp="1"/>
          </p:cNvSpPr>
          <p:nvPr>
            <p:ph type="dt" idx="10"/>
          </p:nvPr>
        </p:nvSpPr>
        <p:spPr/>
        <p:txBody>
          <a:bodyPr/>
          <a:lstStyle/>
          <a:p>
            <a:fld id="{41A11F6F-61D0-4260-97FB-31FDC54D4B3E}" type="datetime1">
              <a:rPr lang="en-US" smtClean="0"/>
              <a:t>2/2/2022</a:t>
            </a:fld>
            <a:endParaRPr lang="en-US"/>
          </a:p>
        </p:txBody>
      </p:sp>
      <p:sp>
        <p:nvSpPr>
          <p:cNvPr id="5" name="Footer Placeholder 4"/>
          <p:cNvSpPr>
            <a:spLocks noGrp="1"/>
          </p:cNvSpPr>
          <p:nvPr>
            <p:ph type="ftr" sz="quarter" idx="11"/>
          </p:nvPr>
        </p:nvSpPr>
        <p:spPr/>
        <p:txBody>
          <a:bodyPr/>
          <a:lstStyle/>
          <a:p>
            <a:r>
              <a:rPr lang="en-US"/>
              <a:t>heleneby@gauchatranslations.com</a:t>
            </a:r>
          </a:p>
        </p:txBody>
      </p:sp>
      <p:sp>
        <p:nvSpPr>
          <p:cNvPr id="6" name="Slide Number Placeholder 5"/>
          <p:cNvSpPr>
            <a:spLocks noGrp="1"/>
          </p:cNvSpPr>
          <p:nvPr>
            <p:ph type="sldNum" sz="quarter" idx="12"/>
          </p:nvPr>
        </p:nvSpPr>
        <p:spPr/>
        <p:txBody>
          <a:bodyPr/>
          <a:lstStyle/>
          <a:p>
            <a:fld id="{A8701C20-33BE-4801-B1AC-B75CA2DD363C}" type="slidenum">
              <a:rPr lang="en-US" smtClean="0"/>
              <a:t>30</a:t>
            </a:fld>
            <a:endParaRPr lang="en-US"/>
          </a:p>
        </p:txBody>
      </p:sp>
    </p:spTree>
    <p:extLst>
      <p:ext uri="{BB962C8B-B14F-4D97-AF65-F5344CB8AC3E}">
        <p14:creationId xmlns:p14="http://schemas.microsoft.com/office/powerpoint/2010/main" val="40608480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Take</a:t>
            </a:r>
            <a:r>
              <a:rPr lang="en-US" baseline="0" dirty="0"/>
              <a:t> time during the downtimes to be refreshed.</a:t>
            </a:r>
          </a:p>
          <a:p>
            <a:r>
              <a:rPr lang="en-US" baseline="0" dirty="0"/>
              <a:t>Exhaustion after Bible plus Science Textbook combo. </a:t>
            </a:r>
          </a:p>
          <a:p>
            <a:r>
              <a:rPr lang="en-US" baseline="0" dirty="0"/>
              <a:t>Eternity app</a:t>
            </a:r>
          </a:p>
          <a:p>
            <a:r>
              <a:rPr lang="en-US" baseline="0" dirty="0"/>
              <a:t>Take time to go to the Coast or something! Take time between big projects. </a:t>
            </a:r>
          </a:p>
          <a:p>
            <a:r>
              <a:rPr lang="en-US" baseline="0" dirty="0"/>
              <a:t>“I’m sorry, but could that project wait a couple of days? I just got done with a very large project, and in the interest of maintaining my sanity (and the quality you are accustomed to) I need to take some time off.” </a:t>
            </a:r>
          </a:p>
          <a:p>
            <a:r>
              <a:rPr lang="en-US" baseline="0" dirty="0"/>
              <a:t>Colleague working 10 hours/day 7 days/week, producing uninspired output. No time to think about where to go or how to do better. </a:t>
            </a:r>
            <a:endParaRPr lang="en-US" dirty="0"/>
          </a:p>
        </p:txBody>
      </p:sp>
      <p:sp>
        <p:nvSpPr>
          <p:cNvPr id="4" name="Date Placeholder 3"/>
          <p:cNvSpPr>
            <a:spLocks noGrp="1"/>
          </p:cNvSpPr>
          <p:nvPr>
            <p:ph type="dt" idx="10"/>
          </p:nvPr>
        </p:nvSpPr>
        <p:spPr/>
        <p:txBody>
          <a:bodyPr/>
          <a:lstStyle/>
          <a:p>
            <a:fld id="{25BC0D8E-7A00-49EA-86C7-570B6597752F}" type="datetime1">
              <a:rPr lang="en-US" smtClean="0"/>
              <a:t>2/2/2022</a:t>
            </a:fld>
            <a:endParaRPr lang="en-US"/>
          </a:p>
        </p:txBody>
      </p:sp>
      <p:sp>
        <p:nvSpPr>
          <p:cNvPr id="5" name="Footer Placeholder 4"/>
          <p:cNvSpPr>
            <a:spLocks noGrp="1"/>
          </p:cNvSpPr>
          <p:nvPr>
            <p:ph type="ftr" sz="quarter" idx="11"/>
          </p:nvPr>
        </p:nvSpPr>
        <p:spPr/>
        <p:txBody>
          <a:bodyPr/>
          <a:lstStyle/>
          <a:p>
            <a:r>
              <a:rPr lang="en-US"/>
              <a:t>heleneby@gauchatranslations.com</a:t>
            </a:r>
          </a:p>
        </p:txBody>
      </p:sp>
      <p:sp>
        <p:nvSpPr>
          <p:cNvPr id="6" name="Slide Number Placeholder 5"/>
          <p:cNvSpPr>
            <a:spLocks noGrp="1"/>
          </p:cNvSpPr>
          <p:nvPr>
            <p:ph type="sldNum" sz="quarter" idx="12"/>
          </p:nvPr>
        </p:nvSpPr>
        <p:spPr/>
        <p:txBody>
          <a:bodyPr/>
          <a:lstStyle/>
          <a:p>
            <a:fld id="{A8701C20-33BE-4801-B1AC-B75CA2DD363C}" type="slidenum">
              <a:rPr lang="en-US" smtClean="0"/>
              <a:t>31</a:t>
            </a:fld>
            <a:endParaRPr lang="en-US"/>
          </a:p>
        </p:txBody>
      </p:sp>
    </p:spTree>
    <p:extLst>
      <p:ext uri="{BB962C8B-B14F-4D97-AF65-F5344CB8AC3E}">
        <p14:creationId xmlns:p14="http://schemas.microsoft.com/office/powerpoint/2010/main" val="1339155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quit your day job!</a:t>
            </a:r>
          </a:p>
        </p:txBody>
      </p:sp>
      <p:sp>
        <p:nvSpPr>
          <p:cNvPr id="4" name="Date Placeholder 3"/>
          <p:cNvSpPr>
            <a:spLocks noGrp="1"/>
          </p:cNvSpPr>
          <p:nvPr>
            <p:ph type="dt" idx="10"/>
          </p:nvPr>
        </p:nvSpPr>
        <p:spPr/>
        <p:txBody>
          <a:bodyPr/>
          <a:lstStyle/>
          <a:p>
            <a:fld id="{076E914C-2E5F-4523-9259-C6A162A886E0}" type="datetime1">
              <a:rPr lang="en-US" smtClean="0"/>
              <a:t>2/2/2022</a:t>
            </a:fld>
            <a:endParaRPr lang="en-US"/>
          </a:p>
        </p:txBody>
      </p:sp>
      <p:sp>
        <p:nvSpPr>
          <p:cNvPr id="5" name="Footer Placeholder 4"/>
          <p:cNvSpPr>
            <a:spLocks noGrp="1"/>
          </p:cNvSpPr>
          <p:nvPr>
            <p:ph type="ftr" sz="quarter" idx="11"/>
          </p:nvPr>
        </p:nvSpPr>
        <p:spPr/>
        <p:txBody>
          <a:bodyPr/>
          <a:lstStyle/>
          <a:p>
            <a:r>
              <a:rPr lang="en-US"/>
              <a:t>heleneby@gauchatranslations.com</a:t>
            </a:r>
          </a:p>
        </p:txBody>
      </p:sp>
      <p:sp>
        <p:nvSpPr>
          <p:cNvPr id="6" name="Slide Number Placeholder 5"/>
          <p:cNvSpPr>
            <a:spLocks noGrp="1"/>
          </p:cNvSpPr>
          <p:nvPr>
            <p:ph type="sldNum" sz="quarter" idx="12"/>
          </p:nvPr>
        </p:nvSpPr>
        <p:spPr/>
        <p:txBody>
          <a:bodyPr/>
          <a:lstStyle/>
          <a:p>
            <a:fld id="{A8701C20-33BE-4801-B1AC-B75CA2DD363C}" type="slidenum">
              <a:rPr lang="en-US" smtClean="0"/>
              <a:t>34</a:t>
            </a:fld>
            <a:endParaRPr lang="en-US"/>
          </a:p>
        </p:txBody>
      </p:sp>
    </p:spTree>
    <p:extLst>
      <p:ext uri="{BB962C8B-B14F-4D97-AF65-F5344CB8AC3E}">
        <p14:creationId xmlns:p14="http://schemas.microsoft.com/office/powerpoint/2010/main" val="1057884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0FB7C8-0302-4AD9-91F6-ABF98CFB10D7}" type="datetime1">
              <a:rPr lang="en-US" smtClean="0"/>
              <a:t>2/2/2022</a:t>
            </a:fld>
            <a:endParaRPr lang="en-US" dirty="0"/>
          </a:p>
        </p:txBody>
      </p:sp>
      <p:sp>
        <p:nvSpPr>
          <p:cNvPr id="5" name="Footer Placeholder 4"/>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6" name="Slide Number Placeholder 5"/>
          <p:cNvSpPr>
            <a:spLocks noGrp="1"/>
          </p:cNvSpPr>
          <p:nvPr>
            <p:ph type="sldNum" sz="quarter" idx="12"/>
          </p:nvPr>
        </p:nvSpPr>
        <p:spPr/>
        <p:txBody>
          <a:bodyPr/>
          <a:lstStyle/>
          <a:p>
            <a:fld id="{19828383-6F4C-4080-AD2A-06585818F1C8}" type="slidenum">
              <a:rPr lang="en-US" smtClean="0"/>
              <a:t>‹#›</a:t>
            </a:fld>
            <a:endParaRPr lang="en-US" dirty="0"/>
          </a:p>
        </p:txBody>
      </p:sp>
    </p:spTree>
    <p:extLst>
      <p:ext uri="{BB962C8B-B14F-4D97-AF65-F5344CB8AC3E}">
        <p14:creationId xmlns:p14="http://schemas.microsoft.com/office/powerpoint/2010/main" val="2295129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168E19-1150-4F11-B25E-8DECF7FBA730}" type="datetime1">
              <a:rPr lang="en-US" smtClean="0"/>
              <a:t>2/2/2022</a:t>
            </a:fld>
            <a:endParaRPr lang="en-US" dirty="0"/>
          </a:p>
        </p:txBody>
      </p:sp>
      <p:sp>
        <p:nvSpPr>
          <p:cNvPr id="5" name="Footer Placeholder 4"/>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6" name="Slide Number Placeholder 5"/>
          <p:cNvSpPr>
            <a:spLocks noGrp="1"/>
          </p:cNvSpPr>
          <p:nvPr>
            <p:ph type="sldNum" sz="quarter" idx="12"/>
          </p:nvPr>
        </p:nvSpPr>
        <p:spPr/>
        <p:txBody>
          <a:bodyPr/>
          <a:lstStyle/>
          <a:p>
            <a:fld id="{19828383-6F4C-4080-AD2A-06585818F1C8}" type="slidenum">
              <a:rPr lang="en-US" smtClean="0"/>
              <a:t>‹#›</a:t>
            </a:fld>
            <a:endParaRPr lang="en-US" dirty="0"/>
          </a:p>
        </p:txBody>
      </p:sp>
    </p:spTree>
    <p:extLst>
      <p:ext uri="{BB962C8B-B14F-4D97-AF65-F5344CB8AC3E}">
        <p14:creationId xmlns:p14="http://schemas.microsoft.com/office/powerpoint/2010/main" val="1506779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3C1E87-792A-456D-B2C7-76DB9265EA09}" type="datetime1">
              <a:rPr lang="en-US" smtClean="0"/>
              <a:t>2/2/2022</a:t>
            </a:fld>
            <a:endParaRPr lang="en-US" dirty="0"/>
          </a:p>
        </p:txBody>
      </p:sp>
      <p:sp>
        <p:nvSpPr>
          <p:cNvPr id="5" name="Footer Placeholder 4"/>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6" name="Slide Number Placeholder 5"/>
          <p:cNvSpPr>
            <a:spLocks noGrp="1"/>
          </p:cNvSpPr>
          <p:nvPr>
            <p:ph type="sldNum" sz="quarter" idx="12"/>
          </p:nvPr>
        </p:nvSpPr>
        <p:spPr/>
        <p:txBody>
          <a:bodyPr/>
          <a:lstStyle/>
          <a:p>
            <a:fld id="{19828383-6F4C-4080-AD2A-06585818F1C8}"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930588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9E0381-C533-465E-B4B9-93532D421101}" type="datetime1">
              <a:rPr lang="en-US" smtClean="0"/>
              <a:t>2/2/2022</a:t>
            </a:fld>
            <a:endParaRPr lang="en-US" dirty="0"/>
          </a:p>
        </p:txBody>
      </p:sp>
      <p:sp>
        <p:nvSpPr>
          <p:cNvPr id="5" name="Footer Placeholder 4"/>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6" name="Slide Number Placeholder 5"/>
          <p:cNvSpPr>
            <a:spLocks noGrp="1"/>
          </p:cNvSpPr>
          <p:nvPr>
            <p:ph type="sldNum" sz="quarter" idx="12"/>
          </p:nvPr>
        </p:nvSpPr>
        <p:spPr/>
        <p:txBody>
          <a:bodyPr/>
          <a:lstStyle/>
          <a:p>
            <a:fld id="{19828383-6F4C-4080-AD2A-06585818F1C8}" type="slidenum">
              <a:rPr lang="en-US" smtClean="0"/>
              <a:t>‹#›</a:t>
            </a:fld>
            <a:endParaRPr lang="en-US" dirty="0"/>
          </a:p>
        </p:txBody>
      </p:sp>
    </p:spTree>
    <p:extLst>
      <p:ext uri="{BB962C8B-B14F-4D97-AF65-F5344CB8AC3E}">
        <p14:creationId xmlns:p14="http://schemas.microsoft.com/office/powerpoint/2010/main" val="20080428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3BA137-BC71-407E-AF4D-1CF7BCB25B24}" type="datetime1">
              <a:rPr lang="en-US" smtClean="0"/>
              <a:t>2/2/2022</a:t>
            </a:fld>
            <a:endParaRPr lang="en-US" dirty="0"/>
          </a:p>
        </p:txBody>
      </p:sp>
      <p:sp>
        <p:nvSpPr>
          <p:cNvPr id="5" name="Footer Placeholder 4"/>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6" name="Slide Number Placeholder 5"/>
          <p:cNvSpPr>
            <a:spLocks noGrp="1"/>
          </p:cNvSpPr>
          <p:nvPr>
            <p:ph type="sldNum" sz="quarter" idx="12"/>
          </p:nvPr>
        </p:nvSpPr>
        <p:spPr/>
        <p:txBody>
          <a:bodyPr/>
          <a:lstStyle/>
          <a:p>
            <a:fld id="{19828383-6F4C-4080-AD2A-06585818F1C8}"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901499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649284-A541-4565-B59E-D9C680711531}" type="datetime1">
              <a:rPr lang="en-US" smtClean="0"/>
              <a:t>2/2/2022</a:t>
            </a:fld>
            <a:endParaRPr lang="en-US" dirty="0"/>
          </a:p>
        </p:txBody>
      </p:sp>
      <p:sp>
        <p:nvSpPr>
          <p:cNvPr id="5" name="Footer Placeholder 4"/>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6" name="Slide Number Placeholder 5"/>
          <p:cNvSpPr>
            <a:spLocks noGrp="1"/>
          </p:cNvSpPr>
          <p:nvPr>
            <p:ph type="sldNum" sz="quarter" idx="12"/>
          </p:nvPr>
        </p:nvSpPr>
        <p:spPr/>
        <p:txBody>
          <a:bodyPr/>
          <a:lstStyle/>
          <a:p>
            <a:fld id="{19828383-6F4C-4080-AD2A-06585818F1C8}" type="slidenum">
              <a:rPr lang="en-US" smtClean="0"/>
              <a:t>‹#›</a:t>
            </a:fld>
            <a:endParaRPr lang="en-US" dirty="0"/>
          </a:p>
        </p:txBody>
      </p:sp>
    </p:spTree>
    <p:extLst>
      <p:ext uri="{BB962C8B-B14F-4D97-AF65-F5344CB8AC3E}">
        <p14:creationId xmlns:p14="http://schemas.microsoft.com/office/powerpoint/2010/main" val="11394688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DE70E7-AEA4-4F45-B4ED-42DA93C549E7}" type="datetime1">
              <a:rPr lang="en-US" smtClean="0"/>
              <a:t>2/2/2022</a:t>
            </a:fld>
            <a:endParaRPr lang="en-US" dirty="0"/>
          </a:p>
        </p:txBody>
      </p:sp>
      <p:sp>
        <p:nvSpPr>
          <p:cNvPr id="5" name="Footer Placeholder 4"/>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6" name="Slide Number Placeholder 5"/>
          <p:cNvSpPr>
            <a:spLocks noGrp="1"/>
          </p:cNvSpPr>
          <p:nvPr>
            <p:ph type="sldNum" sz="quarter" idx="12"/>
          </p:nvPr>
        </p:nvSpPr>
        <p:spPr/>
        <p:txBody>
          <a:bodyPr/>
          <a:lstStyle/>
          <a:p>
            <a:fld id="{19828383-6F4C-4080-AD2A-06585818F1C8}" type="slidenum">
              <a:rPr lang="en-US" smtClean="0"/>
              <a:t>‹#›</a:t>
            </a:fld>
            <a:endParaRPr lang="en-US" dirty="0"/>
          </a:p>
        </p:txBody>
      </p:sp>
    </p:spTree>
    <p:extLst>
      <p:ext uri="{BB962C8B-B14F-4D97-AF65-F5344CB8AC3E}">
        <p14:creationId xmlns:p14="http://schemas.microsoft.com/office/powerpoint/2010/main" val="19627789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597D3D-4695-4BB1-B042-F1D00DA6EB6C}" type="datetime1">
              <a:rPr lang="en-US" smtClean="0"/>
              <a:t>2/2/2022</a:t>
            </a:fld>
            <a:endParaRPr lang="en-US" dirty="0"/>
          </a:p>
        </p:txBody>
      </p:sp>
      <p:sp>
        <p:nvSpPr>
          <p:cNvPr id="5" name="Footer Placeholder 4"/>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6" name="Slide Number Placeholder 5"/>
          <p:cNvSpPr>
            <a:spLocks noGrp="1"/>
          </p:cNvSpPr>
          <p:nvPr>
            <p:ph type="sldNum" sz="quarter" idx="12"/>
          </p:nvPr>
        </p:nvSpPr>
        <p:spPr/>
        <p:txBody>
          <a:bodyPr/>
          <a:lstStyle/>
          <a:p>
            <a:fld id="{19828383-6F4C-4080-AD2A-06585818F1C8}" type="slidenum">
              <a:rPr lang="en-US" smtClean="0"/>
              <a:t>‹#›</a:t>
            </a:fld>
            <a:endParaRPr lang="en-US" dirty="0"/>
          </a:p>
        </p:txBody>
      </p:sp>
    </p:spTree>
    <p:extLst>
      <p:ext uri="{BB962C8B-B14F-4D97-AF65-F5344CB8AC3E}">
        <p14:creationId xmlns:p14="http://schemas.microsoft.com/office/powerpoint/2010/main" val="2538360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2BA68C-C6FF-4BB0-9408-7D8ECE7216C9}" type="datetime1">
              <a:rPr lang="en-US" smtClean="0"/>
              <a:t>2/2/2022</a:t>
            </a:fld>
            <a:endParaRPr lang="en-US" dirty="0"/>
          </a:p>
        </p:txBody>
      </p:sp>
      <p:sp>
        <p:nvSpPr>
          <p:cNvPr id="5" name="Footer Placeholder 4"/>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6" name="Slide Number Placeholder 5"/>
          <p:cNvSpPr>
            <a:spLocks noGrp="1"/>
          </p:cNvSpPr>
          <p:nvPr>
            <p:ph type="sldNum" sz="quarter" idx="12"/>
          </p:nvPr>
        </p:nvSpPr>
        <p:spPr/>
        <p:txBody>
          <a:bodyPr/>
          <a:lstStyle/>
          <a:p>
            <a:fld id="{19828383-6F4C-4080-AD2A-06585818F1C8}" type="slidenum">
              <a:rPr lang="en-US" smtClean="0"/>
              <a:t>‹#›</a:t>
            </a:fld>
            <a:endParaRPr lang="en-US" dirty="0"/>
          </a:p>
        </p:txBody>
      </p:sp>
    </p:spTree>
    <p:extLst>
      <p:ext uri="{BB962C8B-B14F-4D97-AF65-F5344CB8AC3E}">
        <p14:creationId xmlns:p14="http://schemas.microsoft.com/office/powerpoint/2010/main" val="2266262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B38D32-D8A1-4758-B054-E90051AD0082}" type="datetime1">
              <a:rPr lang="en-US" smtClean="0"/>
              <a:t>2/2/2022</a:t>
            </a:fld>
            <a:endParaRPr lang="en-US" dirty="0"/>
          </a:p>
        </p:txBody>
      </p:sp>
      <p:sp>
        <p:nvSpPr>
          <p:cNvPr id="5" name="Footer Placeholder 4"/>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6" name="Slide Number Placeholder 5"/>
          <p:cNvSpPr>
            <a:spLocks noGrp="1"/>
          </p:cNvSpPr>
          <p:nvPr>
            <p:ph type="sldNum" sz="quarter" idx="12"/>
          </p:nvPr>
        </p:nvSpPr>
        <p:spPr/>
        <p:txBody>
          <a:bodyPr/>
          <a:lstStyle/>
          <a:p>
            <a:fld id="{19828383-6F4C-4080-AD2A-06585818F1C8}" type="slidenum">
              <a:rPr lang="en-US" smtClean="0"/>
              <a:t>‹#›</a:t>
            </a:fld>
            <a:endParaRPr lang="en-US" dirty="0"/>
          </a:p>
        </p:txBody>
      </p:sp>
    </p:spTree>
    <p:extLst>
      <p:ext uri="{BB962C8B-B14F-4D97-AF65-F5344CB8AC3E}">
        <p14:creationId xmlns:p14="http://schemas.microsoft.com/office/powerpoint/2010/main" val="181626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3CBF04F-A51B-46E6-9039-2846F36C41ED}" type="datetime1">
              <a:rPr lang="en-US" smtClean="0"/>
              <a:t>2/2/2022</a:t>
            </a:fld>
            <a:endParaRPr lang="en-US" dirty="0"/>
          </a:p>
        </p:txBody>
      </p:sp>
      <p:sp>
        <p:nvSpPr>
          <p:cNvPr id="6" name="Footer Placeholder 5"/>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7" name="Slide Number Placeholder 6"/>
          <p:cNvSpPr>
            <a:spLocks noGrp="1"/>
          </p:cNvSpPr>
          <p:nvPr>
            <p:ph type="sldNum" sz="quarter" idx="12"/>
          </p:nvPr>
        </p:nvSpPr>
        <p:spPr/>
        <p:txBody>
          <a:bodyPr/>
          <a:lstStyle/>
          <a:p>
            <a:fld id="{19828383-6F4C-4080-AD2A-06585818F1C8}" type="slidenum">
              <a:rPr lang="en-US" smtClean="0"/>
              <a:t>‹#›</a:t>
            </a:fld>
            <a:endParaRPr lang="en-US" dirty="0"/>
          </a:p>
        </p:txBody>
      </p:sp>
    </p:spTree>
    <p:extLst>
      <p:ext uri="{BB962C8B-B14F-4D97-AF65-F5344CB8AC3E}">
        <p14:creationId xmlns:p14="http://schemas.microsoft.com/office/powerpoint/2010/main" val="1401382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662702-8655-44C8-8A58-CB65A5A6B87F}" type="datetime1">
              <a:rPr lang="en-US" smtClean="0"/>
              <a:t>2/2/2022</a:t>
            </a:fld>
            <a:endParaRPr lang="en-US" dirty="0"/>
          </a:p>
        </p:txBody>
      </p:sp>
      <p:sp>
        <p:nvSpPr>
          <p:cNvPr id="8" name="Footer Placeholder 7"/>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9" name="Slide Number Placeholder 8"/>
          <p:cNvSpPr>
            <a:spLocks noGrp="1"/>
          </p:cNvSpPr>
          <p:nvPr>
            <p:ph type="sldNum" sz="quarter" idx="12"/>
          </p:nvPr>
        </p:nvSpPr>
        <p:spPr/>
        <p:txBody>
          <a:bodyPr/>
          <a:lstStyle/>
          <a:p>
            <a:fld id="{19828383-6F4C-4080-AD2A-06585818F1C8}" type="slidenum">
              <a:rPr lang="en-US" smtClean="0"/>
              <a:t>‹#›</a:t>
            </a:fld>
            <a:endParaRPr lang="en-US" dirty="0"/>
          </a:p>
        </p:txBody>
      </p:sp>
    </p:spTree>
    <p:extLst>
      <p:ext uri="{BB962C8B-B14F-4D97-AF65-F5344CB8AC3E}">
        <p14:creationId xmlns:p14="http://schemas.microsoft.com/office/powerpoint/2010/main" val="3678954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E9C1E55-33DB-438E-99D3-4DBA72B840E7}" type="datetime1">
              <a:rPr lang="en-US" smtClean="0"/>
              <a:t>2/2/2022</a:t>
            </a:fld>
            <a:endParaRPr lang="en-US" dirty="0"/>
          </a:p>
        </p:txBody>
      </p:sp>
      <p:sp>
        <p:nvSpPr>
          <p:cNvPr id="4" name="Footer Placeholder 3"/>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5" name="Slide Number Placeholder 4"/>
          <p:cNvSpPr>
            <a:spLocks noGrp="1"/>
          </p:cNvSpPr>
          <p:nvPr>
            <p:ph type="sldNum" sz="quarter" idx="12"/>
          </p:nvPr>
        </p:nvSpPr>
        <p:spPr/>
        <p:txBody>
          <a:bodyPr/>
          <a:lstStyle/>
          <a:p>
            <a:fld id="{19828383-6F4C-4080-AD2A-06585818F1C8}" type="slidenum">
              <a:rPr lang="en-US" smtClean="0"/>
              <a:t>‹#›</a:t>
            </a:fld>
            <a:endParaRPr lang="en-US" dirty="0"/>
          </a:p>
        </p:txBody>
      </p:sp>
    </p:spTree>
    <p:extLst>
      <p:ext uri="{BB962C8B-B14F-4D97-AF65-F5344CB8AC3E}">
        <p14:creationId xmlns:p14="http://schemas.microsoft.com/office/powerpoint/2010/main" val="1790143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C78F36-8587-4DBC-8170-3272C07E70DB}" type="datetime1">
              <a:rPr lang="en-US" smtClean="0"/>
              <a:t>2/2/2022</a:t>
            </a:fld>
            <a:endParaRPr lang="en-US" dirty="0"/>
          </a:p>
        </p:txBody>
      </p:sp>
      <p:sp>
        <p:nvSpPr>
          <p:cNvPr id="3" name="Footer Placeholder 2"/>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4" name="Slide Number Placeholder 3"/>
          <p:cNvSpPr>
            <a:spLocks noGrp="1"/>
          </p:cNvSpPr>
          <p:nvPr>
            <p:ph type="sldNum" sz="quarter" idx="12"/>
          </p:nvPr>
        </p:nvSpPr>
        <p:spPr/>
        <p:txBody>
          <a:bodyPr/>
          <a:lstStyle/>
          <a:p>
            <a:fld id="{19828383-6F4C-4080-AD2A-06585818F1C8}" type="slidenum">
              <a:rPr lang="en-US" smtClean="0"/>
              <a:t>‹#›</a:t>
            </a:fld>
            <a:endParaRPr lang="en-US" dirty="0"/>
          </a:p>
        </p:txBody>
      </p:sp>
    </p:spTree>
    <p:extLst>
      <p:ext uri="{BB962C8B-B14F-4D97-AF65-F5344CB8AC3E}">
        <p14:creationId xmlns:p14="http://schemas.microsoft.com/office/powerpoint/2010/main" val="2396897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8A46E-9F77-4159-A198-E2F43509E42B}" type="datetime1">
              <a:rPr lang="en-US" smtClean="0"/>
              <a:t>2/2/2022</a:t>
            </a:fld>
            <a:endParaRPr lang="en-US" dirty="0"/>
          </a:p>
        </p:txBody>
      </p:sp>
      <p:sp>
        <p:nvSpPr>
          <p:cNvPr id="6" name="Footer Placeholder 5"/>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7" name="Slide Number Placeholder 6"/>
          <p:cNvSpPr>
            <a:spLocks noGrp="1"/>
          </p:cNvSpPr>
          <p:nvPr>
            <p:ph type="sldNum" sz="quarter" idx="12"/>
          </p:nvPr>
        </p:nvSpPr>
        <p:spPr/>
        <p:txBody>
          <a:bodyPr/>
          <a:lstStyle/>
          <a:p>
            <a:fld id="{19828383-6F4C-4080-AD2A-06585818F1C8}" type="slidenum">
              <a:rPr lang="en-US" smtClean="0"/>
              <a:t>‹#›</a:t>
            </a:fld>
            <a:endParaRPr lang="en-US" dirty="0"/>
          </a:p>
        </p:txBody>
      </p:sp>
    </p:spTree>
    <p:extLst>
      <p:ext uri="{BB962C8B-B14F-4D97-AF65-F5344CB8AC3E}">
        <p14:creationId xmlns:p14="http://schemas.microsoft.com/office/powerpoint/2010/main" val="1612210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7" name="Slide Number Placeholder 6"/>
          <p:cNvSpPr>
            <a:spLocks noGrp="1"/>
          </p:cNvSpPr>
          <p:nvPr>
            <p:ph type="sldNum" sz="quarter" idx="12"/>
          </p:nvPr>
        </p:nvSpPr>
        <p:spPr/>
        <p:txBody>
          <a:bodyPr/>
          <a:lstStyle/>
          <a:p>
            <a:fld id="{19828383-6F4C-4080-AD2A-06585818F1C8}" type="slidenum">
              <a:rPr lang="en-US" smtClean="0"/>
              <a:t>‹#›</a:t>
            </a:fld>
            <a:endParaRPr lang="en-US" dirty="0"/>
          </a:p>
        </p:txBody>
      </p:sp>
      <p:sp>
        <p:nvSpPr>
          <p:cNvPr id="5" name="Date Placeholder 4"/>
          <p:cNvSpPr>
            <a:spLocks noGrp="1"/>
          </p:cNvSpPr>
          <p:nvPr>
            <p:ph type="dt" sz="half" idx="10"/>
          </p:nvPr>
        </p:nvSpPr>
        <p:spPr/>
        <p:txBody>
          <a:bodyPr/>
          <a:lstStyle/>
          <a:p>
            <a:fld id="{D3CF2952-9B79-487F-8AA1-CE199C78CB9F}" type="datetime1">
              <a:rPr lang="en-US" smtClean="0"/>
              <a:t>2/2/2022</a:t>
            </a:fld>
            <a:endParaRPr lang="en-US" dirty="0"/>
          </a:p>
        </p:txBody>
      </p:sp>
    </p:spTree>
    <p:extLst>
      <p:ext uri="{BB962C8B-B14F-4D97-AF65-F5344CB8AC3E}">
        <p14:creationId xmlns:p14="http://schemas.microsoft.com/office/powerpoint/2010/main" val="3325960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3FA398F-35CA-42FE-B0B3-5FFEB52A94EE}" type="datetime1">
              <a:rPr lang="en-US" smtClean="0"/>
              <a:t>2/2/2022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How to be an interpreter or translator and not go broke - helen@gauchatranslations.com</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9828383-6F4C-4080-AD2A-06585818F1C8}" type="slidenum">
              <a:rPr lang="en-US" smtClean="0"/>
              <a:t>‹#›</a:t>
            </a:fld>
            <a:endParaRPr lang="en-US" dirty="0"/>
          </a:p>
        </p:txBody>
      </p:sp>
    </p:spTree>
    <p:extLst>
      <p:ext uri="{BB962C8B-B14F-4D97-AF65-F5344CB8AC3E}">
        <p14:creationId xmlns:p14="http://schemas.microsoft.com/office/powerpoint/2010/main" val="121178739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score.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psychology.iresearchnet.com/social-psychology/self/self-promotion/"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kbb.com/new-cars/total-cost-of-ownership/?r=867527046085658400" TargetMode="External"/><Relationship Id="rId2" Type="http://schemas.openxmlformats.org/officeDocument/2006/relationships/hyperlink" Target="https://www.consumerreports.org/car-maintenance/the-cost-of-car-ownership/"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irs.gov/newsroom/irs-issues-standard-mileage-rates-for-2022"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ata-divisions.org/ID/review-of-the-alc-2015-industry-surveyc/" TargetMode="External"/><Relationship Id="rId2" Type="http://schemas.openxmlformats.org/officeDocument/2006/relationships/hyperlink" Target="https://www.bls.gov/ooh/media-and-communication/interpreters-and-translators.htm#tab-3" TargetMode="External"/><Relationship Id="rId1" Type="http://schemas.openxmlformats.org/officeDocument/2006/relationships/slideLayout" Target="../slideLayouts/slideLayout2.xml"/><Relationship Id="rId5" Type="http://schemas.openxmlformats.org/officeDocument/2006/relationships/hyperlink" Target="http://www.bls.gov/ooh/media-and-communication/interpreters-and-translators.htm#tab-5" TargetMode="External"/><Relationship Id="rId4" Type="http://schemas.openxmlformats.org/officeDocument/2006/relationships/hyperlink" Target="http://www.bls.gov/ooh/media-and-communication/interpreters-and-translators.htm#tab-8"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www.courtinterpretingresearch.co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www.atanet.org/docs/compensation_survey_2007.pdf" TargetMode="External"/><Relationship Id="rId5" Type="http://schemas.openxmlformats.org/officeDocument/2006/relationships/hyperlink" Target="http://www.imiaweb.org/about/compensationsurvey.asp" TargetMode="External"/><Relationship Id="rId4" Type="http://schemas.openxmlformats.org/officeDocument/2006/relationships/hyperlink" Target="http://www.imiaweb.org/uploads/presentations/2010_45.pdf"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wiki.proz.com/wiki/index.php/Determining_your_rates_and_fees_as_a_translator"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irs.gov/pub/irs-pdf/f1040es.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www.gauchatranslations.com/employment-classification-in-oregon/" TargetMode="External"/></Relationships>
</file>

<file path=ppt/slides/_rels/slide39.xml.rels><?xml version="1.0" encoding="UTF-8" standalone="yes"?>
<Relationships xmlns="http://schemas.openxmlformats.org/package/2006/relationships"><Relationship Id="rId3" Type="http://schemas.openxmlformats.org/officeDocument/2006/relationships/hyperlink" Target="https://interpretersunited.wfse.org/" TargetMode="External"/><Relationship Id="rId2" Type="http://schemas.openxmlformats.org/officeDocument/2006/relationships/hyperlink" Target="http://interpretersinaction.org/" TargetMode="External"/><Relationship Id="rId1" Type="http://schemas.openxmlformats.org/officeDocument/2006/relationships/slideLayout" Target="../slideLayouts/slideLayout2.xml"/><Relationship Id="rId4" Type="http://schemas.openxmlformats.org/officeDocument/2006/relationships/hyperlink" Target="https://www.calinterpreters.or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hyperlink" Target="https://www.notisnet.org/" TargetMode="External"/><Relationship Id="rId3" Type="http://schemas.openxmlformats.org/officeDocument/2006/relationships/hyperlink" Target="http://www.atanet.org/" TargetMode="External"/><Relationship Id="rId7" Type="http://schemas.openxmlformats.org/officeDocument/2006/relationships/hyperlink" Target="http://www.ostiweb.or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www.ncihc.org/" TargetMode="External"/><Relationship Id="rId5" Type="http://schemas.openxmlformats.org/officeDocument/2006/relationships/hyperlink" Target="http://www.imiaweb.org/" TargetMode="External"/><Relationship Id="rId4" Type="http://schemas.openxmlformats.org/officeDocument/2006/relationships/hyperlink" Target="http://www.najit.org/" TargetMode="External"/><Relationship Id="rId9" Type="http://schemas.openxmlformats.org/officeDocument/2006/relationships/hyperlink" Target="http://netaweb.org/"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www.worksourceoregon.org/"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www.worksourcewa.com/" TargetMode="Externa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earch.proz.com/employers/rates" TargetMode="External"/><Relationship Id="rId2" Type="http://schemas.openxmlformats.org/officeDocument/2006/relationships/hyperlink" Target="http://www.proz.com/translator-rates-calculator/" TargetMode="External"/><Relationship Id="rId1" Type="http://schemas.openxmlformats.org/officeDocument/2006/relationships/slideLayout" Target="../slideLayouts/slideLayout2.xml"/><Relationship Id="rId6" Type="http://schemas.openxmlformats.org/officeDocument/2006/relationships/hyperlink" Target="https://gauchatranslations.com/wp-content/uploads/2017/10/Helen-Eby-rate-rationale-2020-02-02.xlsx" TargetMode="External"/><Relationship Id="rId5" Type="http://schemas.openxmlformats.org/officeDocument/2006/relationships/hyperlink" Target="http://www.atanet.org/business_practices/calpro_us.php" TargetMode="External"/><Relationship Id="rId4" Type="http://schemas.openxmlformats.org/officeDocument/2006/relationships/hyperlink" Target="http://wiki.proz.com/wiki/index.php/Determining_your_rates_and_fees_as_a_translator" TargetMode="External"/></Relationships>
</file>

<file path=ppt/slides/_rels/slide45.xml.rels><?xml version="1.0" encoding="UTF-8" standalone="yes"?>
<Relationships xmlns="http://schemas.openxmlformats.org/package/2006/relationships"><Relationship Id="rId3" Type="http://schemas.openxmlformats.org/officeDocument/2006/relationships/hyperlink" Target="https://wws.princeton.edu/sites/default/files/content/docs/news/Happiness_Money_Summary.pdf?fbclid=IwAR0hC68fxPt863OlAM82pMTtPIa9azf0Tz4Un_nxYkVp-0Y8TvTY9OC2iio" TargetMode="External"/><Relationship Id="rId2" Type="http://schemas.openxmlformats.org/officeDocument/2006/relationships/hyperlink" Target="https://insights.csa-research.com/chapters/305013106/Overview?fbclid=IwAR0--nYlto-vWvtX3aK79Y1pzC1XJY-q9YIzyTrRbA2PUK3qruuOC-mHg08" TargetMode="External"/><Relationship Id="rId1" Type="http://schemas.openxmlformats.org/officeDocument/2006/relationships/slideLayout" Target="../slideLayouts/slideLayout2.xml"/><Relationship Id="rId5" Type="http://schemas.openxmlformats.org/officeDocument/2006/relationships/hyperlink" Target="https://www.huduser.gov/portal/datasets/il.html#2019_query" TargetMode="External"/><Relationship Id="rId4" Type="http://schemas.openxmlformats.org/officeDocument/2006/relationships/hyperlink" Target="https://www.gobankingrates.com/saving-money/budgeting/cost-of-living-comfortably-in-america/"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https://www.irs.gov/businesses/small-businesses-self-employed/independent-contractor-self-employed-or-employee" TargetMode="External"/><Relationship Id="rId2" Type="http://schemas.openxmlformats.org/officeDocument/2006/relationships/hyperlink" Target="https://www.bls.gov/ooh/media-and-communication/interpreters-and-translators.htm" TargetMode="External"/><Relationship Id="rId1" Type="http://schemas.openxmlformats.org/officeDocument/2006/relationships/slideLayout" Target="../slideLayouts/slideLayout2.xml"/><Relationship Id="rId5" Type="http://schemas.openxmlformats.org/officeDocument/2006/relationships/hyperlink" Target="https://www.investopedia.com/terms/b/business-plan.asp" TargetMode="External"/><Relationship Id="rId4" Type="http://schemas.openxmlformats.org/officeDocument/2006/relationships/hyperlink" Target="https://www.ftc.gov/tips-advice/competition-guidance/guide-antitrust-laws/dealings-competitors" TargetMode="External"/></Relationships>
</file>

<file path=ppt/slides/_rels/slide4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irs.gov/businesses/small-businesses-self-employed/independent-contractor-self-employed-or-employe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www.investopedia.com/terms/b/business-plan.asp"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investopedia.com/terms/o/opportunitycost.as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solidFill>
                  <a:schemeClr val="accent2">
                    <a:lumMod val="75000"/>
                  </a:schemeClr>
                </a:solidFill>
              </a:rPr>
              <a:t>How to be an interpreter or translator – </a:t>
            </a:r>
            <a:br>
              <a:rPr lang="en-US" b="1" dirty="0">
                <a:solidFill>
                  <a:schemeClr val="accent2">
                    <a:lumMod val="75000"/>
                  </a:schemeClr>
                </a:solidFill>
              </a:rPr>
            </a:br>
            <a:r>
              <a:rPr lang="en-US" b="1" dirty="0">
                <a:solidFill>
                  <a:schemeClr val="accent2">
                    <a:lumMod val="75000"/>
                  </a:schemeClr>
                </a:solidFill>
              </a:rPr>
              <a:t>and not go broke</a:t>
            </a:r>
            <a:endParaRPr lang="en-US" dirty="0">
              <a:solidFill>
                <a:schemeClr val="accent2">
                  <a:lumMod val="75000"/>
                </a:schemeClr>
              </a:solidFill>
            </a:endParaRPr>
          </a:p>
        </p:txBody>
      </p:sp>
      <p:sp>
        <p:nvSpPr>
          <p:cNvPr id="3" name="Subtitle 2"/>
          <p:cNvSpPr>
            <a:spLocks noGrp="1"/>
          </p:cNvSpPr>
          <p:nvPr>
            <p:ph type="subTitle" idx="1"/>
          </p:nvPr>
        </p:nvSpPr>
        <p:spPr/>
        <p:txBody>
          <a:bodyPr>
            <a:normAutofit lnSpcReduction="10000"/>
          </a:bodyPr>
          <a:lstStyle/>
          <a:p>
            <a:r>
              <a:rPr lang="en-US" dirty="0"/>
              <a:t>Helen Eby</a:t>
            </a:r>
          </a:p>
          <a:p>
            <a:r>
              <a:rPr lang="en-US" dirty="0"/>
              <a:t>www.gauchatranslations.com</a:t>
            </a:r>
          </a:p>
          <a:p>
            <a:r>
              <a:rPr lang="es-MX" dirty="0"/>
              <a:t>© Helen </a:t>
            </a:r>
            <a:r>
              <a:rPr lang="es-MX"/>
              <a:t>Eby </a:t>
            </a:r>
            <a:r>
              <a:rPr lang="es-AR"/>
              <a:t>2020</a:t>
            </a:r>
            <a:endParaRPr lang="en-US" dirty="0"/>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986" y="4599282"/>
            <a:ext cx="1676400" cy="838200"/>
          </a:xfrm>
          <a:prstGeom prst="rect">
            <a:avLst/>
          </a:prstGeom>
        </p:spPr>
      </p:pic>
    </p:spTree>
    <p:extLst>
      <p:ext uri="{BB962C8B-B14F-4D97-AF65-F5344CB8AC3E}">
        <p14:creationId xmlns:p14="http://schemas.microsoft.com/office/powerpoint/2010/main" val="3534674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5CAB4-77AB-454B-B4B9-55BEFBECDC9B}"/>
              </a:ext>
            </a:extLst>
          </p:cNvPr>
          <p:cNvSpPr>
            <a:spLocks noGrp="1"/>
          </p:cNvSpPr>
          <p:nvPr>
            <p:ph type="title"/>
          </p:nvPr>
        </p:nvSpPr>
        <p:spPr/>
        <p:txBody>
          <a:bodyPr/>
          <a:lstStyle/>
          <a:p>
            <a:r>
              <a:rPr lang="en-US" dirty="0">
                <a:solidFill>
                  <a:schemeClr val="accent2">
                    <a:lumMod val="75000"/>
                  </a:schemeClr>
                </a:solidFill>
              </a:rPr>
              <a:t>What is a business expense?</a:t>
            </a:r>
          </a:p>
        </p:txBody>
      </p:sp>
      <p:sp>
        <p:nvSpPr>
          <p:cNvPr id="3" name="Content Placeholder 2">
            <a:extLst>
              <a:ext uri="{FF2B5EF4-FFF2-40B4-BE49-F238E27FC236}">
                <a16:creationId xmlns:a16="http://schemas.microsoft.com/office/drawing/2014/main" id="{F4EE2463-5E30-4084-9F70-593DA37588E5}"/>
              </a:ext>
            </a:extLst>
          </p:cNvPr>
          <p:cNvSpPr>
            <a:spLocks noGrp="1"/>
          </p:cNvSpPr>
          <p:nvPr>
            <p:ph idx="1"/>
          </p:nvPr>
        </p:nvSpPr>
        <p:spPr/>
        <p:txBody>
          <a:bodyPr/>
          <a:lstStyle/>
          <a:p>
            <a:r>
              <a:rPr lang="en-US" dirty="0"/>
              <a:t>Generally, anything you spend so you can make more money:</a:t>
            </a:r>
          </a:p>
          <a:p>
            <a:r>
              <a:rPr lang="en-US" dirty="0"/>
              <a:t>Driving your car (mileage costs).</a:t>
            </a:r>
          </a:p>
          <a:p>
            <a:r>
              <a:rPr lang="en-US" dirty="0"/>
              <a:t>Continuing education, especially CE required to maintain your certification.</a:t>
            </a:r>
          </a:p>
          <a:p>
            <a:r>
              <a:rPr lang="en-US" dirty="0"/>
              <a:t>Attending professional activities.</a:t>
            </a:r>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5141F416-B416-499F-ADBC-C8C14FDB4877}"/>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5" name="Slide Number Placeholder 4">
            <a:extLst>
              <a:ext uri="{FF2B5EF4-FFF2-40B4-BE49-F238E27FC236}">
                <a16:creationId xmlns:a16="http://schemas.microsoft.com/office/drawing/2014/main" id="{6B3F2282-EDC3-4DC2-953D-25832FCEF685}"/>
              </a:ext>
            </a:extLst>
          </p:cNvPr>
          <p:cNvSpPr>
            <a:spLocks noGrp="1"/>
          </p:cNvSpPr>
          <p:nvPr>
            <p:ph type="sldNum" sz="quarter" idx="12"/>
          </p:nvPr>
        </p:nvSpPr>
        <p:spPr/>
        <p:txBody>
          <a:bodyPr/>
          <a:lstStyle/>
          <a:p>
            <a:fld id="{19828383-6F4C-4080-AD2A-06585818F1C8}" type="slidenum">
              <a:rPr lang="en-US" smtClean="0"/>
              <a:t>10</a:t>
            </a:fld>
            <a:endParaRPr lang="en-US" dirty="0"/>
          </a:p>
        </p:txBody>
      </p:sp>
    </p:spTree>
    <p:extLst>
      <p:ext uri="{BB962C8B-B14F-4D97-AF65-F5344CB8AC3E}">
        <p14:creationId xmlns:p14="http://schemas.microsoft.com/office/powerpoint/2010/main" val="498534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055A7-1F03-44D9-B226-08D16104F141}"/>
              </a:ext>
            </a:extLst>
          </p:cNvPr>
          <p:cNvSpPr>
            <a:spLocks noGrp="1"/>
          </p:cNvSpPr>
          <p:nvPr>
            <p:ph type="title"/>
          </p:nvPr>
        </p:nvSpPr>
        <p:spPr/>
        <p:txBody>
          <a:bodyPr/>
          <a:lstStyle/>
          <a:p>
            <a:r>
              <a:rPr lang="en-US" dirty="0">
                <a:solidFill>
                  <a:schemeClr val="accent2">
                    <a:lumMod val="75000"/>
                  </a:schemeClr>
                </a:solidFill>
              </a:rPr>
              <a:t>Which of these are business expenses?</a:t>
            </a:r>
          </a:p>
        </p:txBody>
      </p:sp>
      <p:sp>
        <p:nvSpPr>
          <p:cNvPr id="3" name="Text Placeholder 2">
            <a:extLst>
              <a:ext uri="{FF2B5EF4-FFF2-40B4-BE49-F238E27FC236}">
                <a16:creationId xmlns:a16="http://schemas.microsoft.com/office/drawing/2014/main" id="{03468948-D8EF-40F8-9431-E9A4FDCB44B5}"/>
              </a:ext>
            </a:extLst>
          </p:cNvPr>
          <p:cNvSpPr>
            <a:spLocks noGrp="1"/>
          </p:cNvSpPr>
          <p:nvPr>
            <p:ph type="body" idx="1"/>
          </p:nvPr>
        </p:nvSpPr>
        <p:spPr/>
        <p:txBody>
          <a:bodyPr/>
          <a:lstStyle/>
          <a:p>
            <a:r>
              <a:rPr lang="en-US" dirty="0"/>
              <a:t>Yes	</a:t>
            </a:r>
          </a:p>
        </p:txBody>
      </p:sp>
      <p:sp>
        <p:nvSpPr>
          <p:cNvPr id="4" name="Content Placeholder 3">
            <a:extLst>
              <a:ext uri="{FF2B5EF4-FFF2-40B4-BE49-F238E27FC236}">
                <a16:creationId xmlns:a16="http://schemas.microsoft.com/office/drawing/2014/main" id="{9FED449B-7FA3-4FDF-8FCA-CC948622E000}"/>
              </a:ext>
            </a:extLst>
          </p:cNvPr>
          <p:cNvSpPr>
            <a:spLocks noGrp="1"/>
          </p:cNvSpPr>
          <p:nvPr>
            <p:ph sz="half" idx="2"/>
          </p:nvPr>
        </p:nvSpPr>
        <p:spPr/>
        <p:txBody>
          <a:bodyPr/>
          <a:lstStyle/>
          <a:p>
            <a:pPr marL="0" indent="0">
              <a:buNone/>
            </a:pPr>
            <a:r>
              <a:rPr lang="en-US" dirty="0"/>
              <a:t>Driving your car to an appointment (mileage costs).</a:t>
            </a:r>
          </a:p>
          <a:p>
            <a:pPr marL="0" indent="0">
              <a:buNone/>
            </a:pPr>
            <a:r>
              <a:rPr lang="en-US" dirty="0"/>
              <a:t>Continuing education, especially CE required to maintain your certification.</a:t>
            </a:r>
          </a:p>
          <a:p>
            <a:pPr marL="0" indent="0">
              <a:buNone/>
            </a:pPr>
            <a:r>
              <a:rPr lang="en-US" dirty="0"/>
              <a:t>Attending professional activities.</a:t>
            </a:r>
          </a:p>
          <a:p>
            <a:pPr marL="0" indent="0">
              <a:buNone/>
            </a:pPr>
            <a:r>
              <a:rPr lang="en-US" dirty="0"/>
              <a:t>Training where the language is spoken</a:t>
            </a:r>
          </a:p>
          <a:p>
            <a:pPr marL="0" indent="0">
              <a:buNone/>
            </a:pPr>
            <a:r>
              <a:rPr lang="en-US" dirty="0"/>
              <a:t>Uniform clothes with the company logo on them.</a:t>
            </a:r>
          </a:p>
          <a:p>
            <a:pPr marL="0" indent="0">
              <a:buNone/>
            </a:pPr>
            <a:endParaRPr lang="en-US" dirty="0"/>
          </a:p>
        </p:txBody>
      </p:sp>
      <p:sp>
        <p:nvSpPr>
          <p:cNvPr id="5" name="Text Placeholder 4">
            <a:extLst>
              <a:ext uri="{FF2B5EF4-FFF2-40B4-BE49-F238E27FC236}">
                <a16:creationId xmlns:a16="http://schemas.microsoft.com/office/drawing/2014/main" id="{25E83ECC-B76F-4F36-BA4E-1B3509770461}"/>
              </a:ext>
            </a:extLst>
          </p:cNvPr>
          <p:cNvSpPr>
            <a:spLocks noGrp="1"/>
          </p:cNvSpPr>
          <p:nvPr>
            <p:ph type="body" sz="quarter" idx="3"/>
          </p:nvPr>
        </p:nvSpPr>
        <p:spPr/>
        <p:txBody>
          <a:bodyPr/>
          <a:lstStyle/>
          <a:p>
            <a:r>
              <a:rPr lang="en-US" dirty="0"/>
              <a:t>No</a:t>
            </a:r>
          </a:p>
        </p:txBody>
      </p:sp>
      <p:sp>
        <p:nvSpPr>
          <p:cNvPr id="6" name="Content Placeholder 5">
            <a:extLst>
              <a:ext uri="{FF2B5EF4-FFF2-40B4-BE49-F238E27FC236}">
                <a16:creationId xmlns:a16="http://schemas.microsoft.com/office/drawing/2014/main" id="{7392ECC3-277F-4AF6-B319-AFA205BE3DB1}"/>
              </a:ext>
            </a:extLst>
          </p:cNvPr>
          <p:cNvSpPr>
            <a:spLocks noGrp="1"/>
          </p:cNvSpPr>
          <p:nvPr>
            <p:ph sz="quarter" idx="4"/>
          </p:nvPr>
        </p:nvSpPr>
        <p:spPr/>
        <p:txBody>
          <a:bodyPr/>
          <a:lstStyle/>
          <a:p>
            <a:pPr marL="0" indent="0">
              <a:buNone/>
            </a:pPr>
            <a:r>
              <a:rPr lang="en-US" dirty="0"/>
              <a:t>Visiting family and friends where your language is spoken.</a:t>
            </a:r>
          </a:p>
          <a:p>
            <a:pPr marL="0" indent="0">
              <a:buNone/>
            </a:pPr>
            <a:r>
              <a:rPr lang="en-US" dirty="0"/>
              <a:t>Overly expensive meals with colleagues.</a:t>
            </a:r>
          </a:p>
          <a:p>
            <a:pPr marL="0" indent="0">
              <a:buNone/>
            </a:pPr>
            <a:r>
              <a:rPr lang="en-US" dirty="0"/>
              <a:t>Professional attire for going to work.</a:t>
            </a:r>
          </a:p>
          <a:p>
            <a:pPr marL="0" indent="0">
              <a:buNone/>
            </a:pPr>
            <a:r>
              <a:rPr lang="en-US" dirty="0"/>
              <a:t>Novels in your non-English language.</a:t>
            </a:r>
          </a:p>
        </p:txBody>
      </p:sp>
      <p:sp>
        <p:nvSpPr>
          <p:cNvPr id="7" name="Footer Placeholder 6">
            <a:extLst>
              <a:ext uri="{FF2B5EF4-FFF2-40B4-BE49-F238E27FC236}">
                <a16:creationId xmlns:a16="http://schemas.microsoft.com/office/drawing/2014/main" id="{8B2CB183-DBBB-4197-A5A2-BB13F84AC44E}"/>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8" name="Slide Number Placeholder 7">
            <a:extLst>
              <a:ext uri="{FF2B5EF4-FFF2-40B4-BE49-F238E27FC236}">
                <a16:creationId xmlns:a16="http://schemas.microsoft.com/office/drawing/2014/main" id="{7D4B51C8-E7A4-474F-854C-CC8E3DE75F02}"/>
              </a:ext>
            </a:extLst>
          </p:cNvPr>
          <p:cNvSpPr>
            <a:spLocks noGrp="1"/>
          </p:cNvSpPr>
          <p:nvPr>
            <p:ph type="sldNum" sz="quarter" idx="12"/>
          </p:nvPr>
        </p:nvSpPr>
        <p:spPr/>
        <p:txBody>
          <a:bodyPr/>
          <a:lstStyle/>
          <a:p>
            <a:fld id="{19828383-6F4C-4080-AD2A-06585818F1C8}" type="slidenum">
              <a:rPr lang="en-US" smtClean="0"/>
              <a:t>11</a:t>
            </a:fld>
            <a:endParaRPr lang="en-US" dirty="0"/>
          </a:p>
        </p:txBody>
      </p:sp>
    </p:spTree>
    <p:extLst>
      <p:ext uri="{BB962C8B-B14F-4D97-AF65-F5344CB8AC3E}">
        <p14:creationId xmlns:p14="http://schemas.microsoft.com/office/powerpoint/2010/main" val="2700127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4880B-1611-49B8-AF67-AA27AFFE3058}"/>
              </a:ext>
            </a:extLst>
          </p:cNvPr>
          <p:cNvSpPr>
            <a:spLocks noGrp="1"/>
          </p:cNvSpPr>
          <p:nvPr>
            <p:ph type="title"/>
          </p:nvPr>
        </p:nvSpPr>
        <p:spPr/>
        <p:txBody>
          <a:bodyPr/>
          <a:lstStyle/>
          <a:p>
            <a:r>
              <a:rPr lang="en-US" dirty="0">
                <a:solidFill>
                  <a:schemeClr val="accent2">
                    <a:lumMod val="75000"/>
                  </a:schemeClr>
                </a:solidFill>
              </a:rPr>
              <a:t>Marketing – What is our business?</a:t>
            </a:r>
            <a:endParaRPr lang="es-AR" dirty="0">
              <a:solidFill>
                <a:schemeClr val="accent2">
                  <a:lumMod val="75000"/>
                </a:schemeClr>
              </a:solidFill>
            </a:endParaRPr>
          </a:p>
        </p:txBody>
      </p:sp>
      <p:sp>
        <p:nvSpPr>
          <p:cNvPr id="3" name="Text Placeholder 2">
            <a:extLst>
              <a:ext uri="{FF2B5EF4-FFF2-40B4-BE49-F238E27FC236}">
                <a16:creationId xmlns:a16="http://schemas.microsoft.com/office/drawing/2014/main" id="{61A40226-A3C3-494D-A248-879C42402748}"/>
              </a:ext>
            </a:extLst>
          </p:cNvPr>
          <p:cNvSpPr>
            <a:spLocks noGrp="1"/>
          </p:cNvSpPr>
          <p:nvPr>
            <p:ph type="body" idx="1"/>
          </p:nvPr>
        </p:nvSpPr>
        <p:spPr/>
        <p:txBody>
          <a:bodyPr/>
          <a:lstStyle/>
          <a:p>
            <a:r>
              <a:rPr lang="en-US"/>
              <a:t>For translation</a:t>
            </a:r>
          </a:p>
        </p:txBody>
      </p:sp>
      <p:sp>
        <p:nvSpPr>
          <p:cNvPr id="4" name="Content Placeholder 3">
            <a:extLst>
              <a:ext uri="{FF2B5EF4-FFF2-40B4-BE49-F238E27FC236}">
                <a16:creationId xmlns:a16="http://schemas.microsoft.com/office/drawing/2014/main" id="{0457A367-F7B5-4FC9-9710-F23D9048EBFC}"/>
              </a:ext>
            </a:extLst>
          </p:cNvPr>
          <p:cNvSpPr>
            <a:spLocks noGrp="1"/>
          </p:cNvSpPr>
          <p:nvPr>
            <p:ph sz="half" idx="2"/>
          </p:nvPr>
        </p:nvSpPr>
        <p:spPr/>
        <p:txBody>
          <a:bodyPr>
            <a:normAutofit fontScale="92500" lnSpcReduction="20000"/>
          </a:bodyPr>
          <a:lstStyle/>
          <a:p>
            <a:pPr lvl="1"/>
            <a:r>
              <a:rPr lang="en-US" sz="2400"/>
              <a:t>ATA or WA DSHS certification for translation</a:t>
            </a:r>
          </a:p>
          <a:p>
            <a:pPr lvl="1"/>
            <a:r>
              <a:rPr lang="en-US" sz="2400"/>
              <a:t>NYU certificate in translation</a:t>
            </a:r>
          </a:p>
          <a:p>
            <a:pPr lvl="1"/>
            <a:r>
              <a:rPr lang="en-US" sz="2400"/>
              <a:t>MA in translation, etc. </a:t>
            </a:r>
          </a:p>
          <a:p>
            <a:endParaRPr lang="es-AR"/>
          </a:p>
        </p:txBody>
      </p:sp>
      <p:sp>
        <p:nvSpPr>
          <p:cNvPr id="5" name="Text Placeholder 4">
            <a:extLst>
              <a:ext uri="{FF2B5EF4-FFF2-40B4-BE49-F238E27FC236}">
                <a16:creationId xmlns:a16="http://schemas.microsoft.com/office/drawing/2014/main" id="{DD865BC8-9795-45FE-B9AA-E2329F5ED6A2}"/>
              </a:ext>
            </a:extLst>
          </p:cNvPr>
          <p:cNvSpPr>
            <a:spLocks noGrp="1"/>
          </p:cNvSpPr>
          <p:nvPr>
            <p:ph type="body" sz="quarter" idx="3"/>
          </p:nvPr>
        </p:nvSpPr>
        <p:spPr/>
        <p:txBody>
          <a:bodyPr/>
          <a:lstStyle/>
          <a:p>
            <a:r>
              <a:rPr lang="en-US"/>
              <a:t>For interpreting</a:t>
            </a:r>
            <a:endParaRPr lang="es-AR"/>
          </a:p>
        </p:txBody>
      </p:sp>
      <p:sp>
        <p:nvSpPr>
          <p:cNvPr id="6" name="Content Placeholder 5">
            <a:extLst>
              <a:ext uri="{FF2B5EF4-FFF2-40B4-BE49-F238E27FC236}">
                <a16:creationId xmlns:a16="http://schemas.microsoft.com/office/drawing/2014/main" id="{AB724327-42EE-45C0-A6C5-A63367003DD1}"/>
              </a:ext>
            </a:extLst>
          </p:cNvPr>
          <p:cNvSpPr>
            <a:spLocks noGrp="1"/>
          </p:cNvSpPr>
          <p:nvPr>
            <p:ph sz="quarter" idx="4"/>
          </p:nvPr>
        </p:nvSpPr>
        <p:spPr/>
        <p:txBody>
          <a:bodyPr>
            <a:normAutofit fontScale="92500" lnSpcReduction="20000"/>
          </a:bodyPr>
          <a:lstStyle/>
          <a:p>
            <a:pPr lvl="1"/>
            <a:r>
              <a:rPr lang="en-US" sz="2400"/>
              <a:t>Federal court interpreting certification</a:t>
            </a:r>
          </a:p>
          <a:p>
            <a:pPr lvl="1"/>
            <a:r>
              <a:rPr lang="en-US" sz="2400"/>
              <a:t>National certification as a medical interpreter (CCHI, National Board)</a:t>
            </a:r>
          </a:p>
          <a:p>
            <a:pPr lvl="1"/>
            <a:r>
              <a:rPr lang="en-US" sz="2400"/>
              <a:t>State certification as a medical interpreter (Oregon, Washington)</a:t>
            </a:r>
          </a:p>
          <a:p>
            <a:pPr lvl="1"/>
            <a:r>
              <a:rPr lang="en-US" sz="2400"/>
              <a:t>RID certification for ASL interpreters</a:t>
            </a:r>
            <a:endParaRPr lang="es-AR"/>
          </a:p>
        </p:txBody>
      </p:sp>
      <p:sp>
        <p:nvSpPr>
          <p:cNvPr id="7" name="Footer Placeholder 6">
            <a:extLst>
              <a:ext uri="{FF2B5EF4-FFF2-40B4-BE49-F238E27FC236}">
                <a16:creationId xmlns:a16="http://schemas.microsoft.com/office/drawing/2014/main" id="{05288D69-2B74-4538-ACDE-C9C3BC008267}"/>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8" name="Slide Number Placeholder 7">
            <a:extLst>
              <a:ext uri="{FF2B5EF4-FFF2-40B4-BE49-F238E27FC236}">
                <a16:creationId xmlns:a16="http://schemas.microsoft.com/office/drawing/2014/main" id="{D721E5B0-418C-45CD-8B49-7CFDA6AA3002}"/>
              </a:ext>
            </a:extLst>
          </p:cNvPr>
          <p:cNvSpPr>
            <a:spLocks noGrp="1"/>
          </p:cNvSpPr>
          <p:nvPr>
            <p:ph type="sldNum" sz="quarter" idx="12"/>
          </p:nvPr>
        </p:nvSpPr>
        <p:spPr/>
        <p:txBody>
          <a:bodyPr/>
          <a:lstStyle/>
          <a:p>
            <a:fld id="{19828383-6F4C-4080-AD2A-06585818F1C8}" type="slidenum">
              <a:rPr lang="en-US" smtClean="0"/>
              <a:t>12</a:t>
            </a:fld>
            <a:endParaRPr lang="en-US" dirty="0"/>
          </a:p>
        </p:txBody>
      </p:sp>
    </p:spTree>
    <p:extLst>
      <p:ext uri="{BB962C8B-B14F-4D97-AF65-F5344CB8AC3E}">
        <p14:creationId xmlns:p14="http://schemas.microsoft.com/office/powerpoint/2010/main" val="1791649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E0C4E-4A0D-4D28-BB84-394410D02C18}"/>
              </a:ext>
            </a:extLst>
          </p:cNvPr>
          <p:cNvSpPr>
            <a:spLocks noGrp="1"/>
          </p:cNvSpPr>
          <p:nvPr>
            <p:ph type="title"/>
          </p:nvPr>
        </p:nvSpPr>
        <p:spPr/>
        <p:txBody>
          <a:bodyPr/>
          <a:lstStyle/>
          <a:p>
            <a:r>
              <a:rPr lang="en-US" dirty="0">
                <a:solidFill>
                  <a:schemeClr val="accent2">
                    <a:lumMod val="75000"/>
                  </a:schemeClr>
                </a:solidFill>
              </a:rPr>
              <a:t>Marketing: be good and look good</a:t>
            </a:r>
          </a:p>
        </p:txBody>
      </p:sp>
      <p:sp>
        <p:nvSpPr>
          <p:cNvPr id="3" name="Content Placeholder 2">
            <a:extLst>
              <a:ext uri="{FF2B5EF4-FFF2-40B4-BE49-F238E27FC236}">
                <a16:creationId xmlns:a16="http://schemas.microsoft.com/office/drawing/2014/main" id="{99FA7399-8199-4034-B4D7-F2931A99FBD2}"/>
              </a:ext>
            </a:extLst>
          </p:cNvPr>
          <p:cNvSpPr>
            <a:spLocks noGrp="1"/>
          </p:cNvSpPr>
          <p:nvPr>
            <p:ph idx="1"/>
          </p:nvPr>
        </p:nvSpPr>
        <p:spPr>
          <a:xfrm>
            <a:off x="677334" y="1515763"/>
            <a:ext cx="8596668" cy="4525600"/>
          </a:xfrm>
        </p:spPr>
        <p:txBody>
          <a:bodyPr>
            <a:noAutofit/>
          </a:bodyPr>
          <a:lstStyle/>
          <a:p>
            <a:r>
              <a:rPr lang="en-US" sz="2400" dirty="0"/>
              <a:t>Your </a:t>
            </a:r>
            <a:r>
              <a:rPr lang="en-US" sz="2400" b="1" dirty="0"/>
              <a:t>writing</a:t>
            </a:r>
            <a:r>
              <a:rPr lang="en-US" sz="2400" dirty="0"/>
              <a:t> is your permanent, memorable image. If they can’t trust what they can see, what about what they can’t see?</a:t>
            </a:r>
          </a:p>
          <a:p>
            <a:r>
              <a:rPr lang="en-US" sz="2400" b="1" dirty="0"/>
              <a:t>Dress</a:t>
            </a:r>
            <a:r>
              <a:rPr lang="en-US" sz="2400" dirty="0"/>
              <a:t> like a professional.</a:t>
            </a:r>
          </a:p>
          <a:p>
            <a:r>
              <a:rPr lang="en-US" sz="2400" dirty="0"/>
              <a:t>Show up </a:t>
            </a:r>
            <a:r>
              <a:rPr lang="en-US" sz="2400" b="1" dirty="0"/>
              <a:t>on time</a:t>
            </a:r>
            <a:r>
              <a:rPr lang="en-US" sz="2400" dirty="0"/>
              <a:t>.</a:t>
            </a:r>
          </a:p>
          <a:p>
            <a:r>
              <a:rPr lang="en-US" sz="2400" b="1" dirty="0"/>
              <a:t>Answer</a:t>
            </a:r>
            <a:r>
              <a:rPr lang="en-US" sz="2400" dirty="0"/>
              <a:t> the phone.</a:t>
            </a:r>
          </a:p>
          <a:p>
            <a:r>
              <a:rPr lang="en-US" sz="2400" dirty="0"/>
              <a:t>Be </a:t>
            </a:r>
            <a:r>
              <a:rPr lang="en-US" sz="2400" b="1" dirty="0"/>
              <a:t>polite</a:t>
            </a:r>
            <a:r>
              <a:rPr lang="en-US" sz="2400" dirty="0"/>
              <a:t>.</a:t>
            </a:r>
          </a:p>
          <a:p>
            <a:r>
              <a:rPr lang="en-US" sz="2400" b="1" dirty="0"/>
              <a:t>Deliver</a:t>
            </a:r>
            <a:r>
              <a:rPr lang="en-US" sz="2400" dirty="0"/>
              <a:t> on time. </a:t>
            </a:r>
            <a:r>
              <a:rPr lang="en-US" sz="2400" b="1" dirty="0"/>
              <a:t>No excuses</a:t>
            </a:r>
            <a:r>
              <a:rPr lang="en-US" sz="2400" dirty="0"/>
              <a:t>. If necessary, negotiate deadlines. </a:t>
            </a:r>
          </a:p>
        </p:txBody>
      </p:sp>
      <p:sp>
        <p:nvSpPr>
          <p:cNvPr id="5" name="Slide Number Placeholder 4">
            <a:extLst>
              <a:ext uri="{FF2B5EF4-FFF2-40B4-BE49-F238E27FC236}">
                <a16:creationId xmlns:a16="http://schemas.microsoft.com/office/drawing/2014/main" id="{E6D274CB-9D9B-46F0-BE3E-A0833F0B40B7}"/>
              </a:ext>
            </a:extLst>
          </p:cNvPr>
          <p:cNvSpPr>
            <a:spLocks noGrp="1"/>
          </p:cNvSpPr>
          <p:nvPr>
            <p:ph type="sldNum" sz="quarter" idx="12"/>
          </p:nvPr>
        </p:nvSpPr>
        <p:spPr/>
        <p:txBody>
          <a:bodyPr/>
          <a:lstStyle/>
          <a:p>
            <a:fld id="{19828383-6F4C-4080-AD2A-06585818F1C8}" type="slidenum">
              <a:rPr lang="en-US" smtClean="0"/>
              <a:t>13</a:t>
            </a:fld>
            <a:endParaRPr lang="en-US" dirty="0"/>
          </a:p>
        </p:txBody>
      </p:sp>
      <p:sp>
        <p:nvSpPr>
          <p:cNvPr id="4" name="Footer Placeholder 3">
            <a:extLst>
              <a:ext uri="{FF2B5EF4-FFF2-40B4-BE49-F238E27FC236}">
                <a16:creationId xmlns:a16="http://schemas.microsoft.com/office/drawing/2014/main" id="{3B895DFA-67C4-4D27-BAB6-C369B9A0E4CB}"/>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2777327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E0C4E-4A0D-4D28-BB84-394410D02C18}"/>
              </a:ext>
            </a:extLst>
          </p:cNvPr>
          <p:cNvSpPr>
            <a:spLocks noGrp="1"/>
          </p:cNvSpPr>
          <p:nvPr>
            <p:ph type="title"/>
          </p:nvPr>
        </p:nvSpPr>
        <p:spPr/>
        <p:txBody>
          <a:bodyPr/>
          <a:lstStyle/>
          <a:p>
            <a:r>
              <a:rPr lang="en-US" dirty="0">
                <a:solidFill>
                  <a:schemeClr val="accent2">
                    <a:lumMod val="75000"/>
                  </a:schemeClr>
                </a:solidFill>
              </a:rPr>
              <a:t>Marketing: be good and look good</a:t>
            </a:r>
          </a:p>
        </p:txBody>
      </p:sp>
      <p:sp>
        <p:nvSpPr>
          <p:cNvPr id="3" name="Content Placeholder 2">
            <a:extLst>
              <a:ext uri="{FF2B5EF4-FFF2-40B4-BE49-F238E27FC236}">
                <a16:creationId xmlns:a16="http://schemas.microsoft.com/office/drawing/2014/main" id="{99FA7399-8199-4034-B4D7-F2931A99FBD2}"/>
              </a:ext>
            </a:extLst>
          </p:cNvPr>
          <p:cNvSpPr>
            <a:spLocks noGrp="1"/>
          </p:cNvSpPr>
          <p:nvPr>
            <p:ph idx="1"/>
          </p:nvPr>
        </p:nvSpPr>
        <p:spPr/>
        <p:txBody>
          <a:bodyPr>
            <a:normAutofit/>
          </a:bodyPr>
          <a:lstStyle/>
          <a:p>
            <a:pPr marL="0" indent="0">
              <a:buNone/>
            </a:pPr>
            <a:r>
              <a:rPr lang="en-US" sz="2400" b="1" dirty="0"/>
              <a:t>Invoice like a professional: </a:t>
            </a:r>
          </a:p>
          <a:p>
            <a:r>
              <a:rPr lang="en-US" sz="2400" dirty="0"/>
              <a:t>Exactly what you negotiated.</a:t>
            </a:r>
          </a:p>
          <a:p>
            <a:r>
              <a:rPr lang="en-US" sz="2400" dirty="0"/>
              <a:t>Following your client’s payment practices.</a:t>
            </a:r>
          </a:p>
          <a:p>
            <a:r>
              <a:rPr lang="en-US" sz="2400" dirty="0"/>
              <a:t>Promptly. </a:t>
            </a:r>
          </a:p>
          <a:p>
            <a:r>
              <a:rPr lang="en-US" sz="2400" dirty="0"/>
              <a:t>With a professional-looking invoice. </a:t>
            </a:r>
          </a:p>
          <a:p>
            <a:r>
              <a:rPr lang="en-US" sz="2400" dirty="0"/>
              <a:t>Do not send a reminder for an invoice they already paid! </a:t>
            </a:r>
          </a:p>
        </p:txBody>
      </p:sp>
      <p:sp>
        <p:nvSpPr>
          <p:cNvPr id="5" name="Slide Number Placeholder 4">
            <a:extLst>
              <a:ext uri="{FF2B5EF4-FFF2-40B4-BE49-F238E27FC236}">
                <a16:creationId xmlns:a16="http://schemas.microsoft.com/office/drawing/2014/main" id="{E6D274CB-9D9B-46F0-BE3E-A0833F0B40B7}"/>
              </a:ext>
            </a:extLst>
          </p:cNvPr>
          <p:cNvSpPr>
            <a:spLocks noGrp="1"/>
          </p:cNvSpPr>
          <p:nvPr>
            <p:ph type="sldNum" sz="quarter" idx="12"/>
          </p:nvPr>
        </p:nvSpPr>
        <p:spPr/>
        <p:txBody>
          <a:bodyPr/>
          <a:lstStyle/>
          <a:p>
            <a:fld id="{19828383-6F4C-4080-AD2A-06585818F1C8}" type="slidenum">
              <a:rPr lang="en-US" smtClean="0"/>
              <a:t>14</a:t>
            </a:fld>
            <a:endParaRPr lang="en-US" dirty="0"/>
          </a:p>
        </p:txBody>
      </p:sp>
      <p:sp>
        <p:nvSpPr>
          <p:cNvPr id="4" name="Footer Placeholder 3">
            <a:extLst>
              <a:ext uri="{FF2B5EF4-FFF2-40B4-BE49-F238E27FC236}">
                <a16:creationId xmlns:a16="http://schemas.microsoft.com/office/drawing/2014/main" id="{B74AD99C-8C76-4BD5-949F-9256D62CB520}"/>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155695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Marketing – showcasing our product</a:t>
            </a:r>
          </a:p>
        </p:txBody>
      </p:sp>
      <p:sp>
        <p:nvSpPr>
          <p:cNvPr id="3" name="Content Placeholder 2"/>
          <p:cNvSpPr>
            <a:spLocks noGrp="1"/>
          </p:cNvSpPr>
          <p:nvPr>
            <p:ph idx="1"/>
          </p:nvPr>
        </p:nvSpPr>
        <p:spPr>
          <a:xfrm>
            <a:off x="677334" y="2059459"/>
            <a:ext cx="8596668" cy="3981903"/>
          </a:xfrm>
        </p:spPr>
        <p:txBody>
          <a:bodyPr>
            <a:normAutofit/>
          </a:bodyPr>
          <a:lstStyle/>
          <a:p>
            <a:r>
              <a:rPr lang="en-US" sz="2400" dirty="0">
                <a:solidFill>
                  <a:schemeClr val="tx1"/>
                </a:solidFill>
              </a:rPr>
              <a:t>Develop a nice website. Have the people from SCORE critique it.</a:t>
            </a:r>
          </a:p>
          <a:p>
            <a:pPr lvl="1"/>
            <a:r>
              <a:rPr lang="en-US" sz="2400" dirty="0">
                <a:solidFill>
                  <a:schemeClr val="tx1"/>
                </a:solidFill>
              </a:rPr>
              <a:t>Hire a professional. Designers are even better if they represent our target clients. </a:t>
            </a:r>
          </a:p>
          <a:p>
            <a:pPr lvl="1"/>
            <a:r>
              <a:rPr lang="en-US" sz="2400" dirty="0">
                <a:solidFill>
                  <a:schemeClr val="tx1"/>
                </a:solidFill>
              </a:rPr>
              <a:t>Get good business cards. Have them reviewed by SCORE.</a:t>
            </a:r>
          </a:p>
          <a:p>
            <a:r>
              <a:rPr lang="en-US" sz="2400" dirty="0">
                <a:solidFill>
                  <a:schemeClr val="tx1"/>
                </a:solidFill>
              </a:rPr>
              <a:t>Develop a business plan. </a:t>
            </a:r>
            <a:r>
              <a:rPr lang="en-US" sz="2400" dirty="0">
                <a:solidFill>
                  <a:schemeClr val="tx1"/>
                </a:solidFill>
                <a:hlinkClick r:id="rId3">
                  <a:extLst>
                    <a:ext uri="{A12FA001-AC4F-418D-AE19-62706E023703}">
                      <ahyp:hlinkClr xmlns:ahyp="http://schemas.microsoft.com/office/drawing/2018/hyperlinkcolor" xmlns="" val="tx"/>
                    </a:ext>
                  </a:extLst>
                </a:hlinkClick>
              </a:rPr>
              <a:t>SCORE</a:t>
            </a:r>
            <a:r>
              <a:rPr lang="en-US" sz="2400" dirty="0">
                <a:solidFill>
                  <a:schemeClr val="tx1"/>
                </a:solidFill>
              </a:rPr>
              <a:t> can help with that too.</a:t>
            </a:r>
            <a:endParaRPr lang="es-AR" dirty="0">
              <a:solidFill>
                <a:schemeClr val="tx1"/>
              </a:solidFill>
            </a:endParaRPr>
          </a:p>
        </p:txBody>
      </p:sp>
      <p:sp>
        <p:nvSpPr>
          <p:cNvPr id="5" name="Slide Number Placeholder 4"/>
          <p:cNvSpPr>
            <a:spLocks noGrp="1"/>
          </p:cNvSpPr>
          <p:nvPr>
            <p:ph type="sldNum" sz="quarter" idx="12"/>
          </p:nvPr>
        </p:nvSpPr>
        <p:spPr/>
        <p:txBody>
          <a:bodyPr/>
          <a:lstStyle/>
          <a:p>
            <a:fld id="{19828383-6F4C-4080-AD2A-06585818F1C8}" type="slidenum">
              <a:rPr lang="en-US" smtClean="0"/>
              <a:t>15</a:t>
            </a:fld>
            <a:endParaRPr lang="en-US" dirty="0"/>
          </a:p>
        </p:txBody>
      </p:sp>
      <p:sp>
        <p:nvSpPr>
          <p:cNvPr id="4" name="Footer Placeholder 3">
            <a:extLst>
              <a:ext uri="{FF2B5EF4-FFF2-40B4-BE49-F238E27FC236}">
                <a16:creationId xmlns:a16="http://schemas.microsoft.com/office/drawing/2014/main" id="{BCE71D59-3C13-4D76-BD72-3702AA23652A}"/>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2191623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Marketing – finding clients</a:t>
            </a:r>
          </a:p>
        </p:txBody>
      </p:sp>
      <p:sp>
        <p:nvSpPr>
          <p:cNvPr id="3" name="Content Placeholder 2"/>
          <p:cNvSpPr>
            <a:spLocks noGrp="1"/>
          </p:cNvSpPr>
          <p:nvPr>
            <p:ph idx="1"/>
          </p:nvPr>
        </p:nvSpPr>
        <p:spPr/>
        <p:txBody>
          <a:bodyPr>
            <a:normAutofit/>
          </a:bodyPr>
          <a:lstStyle/>
          <a:p>
            <a:r>
              <a:rPr lang="en-US" sz="2400" dirty="0">
                <a:solidFill>
                  <a:schemeClr val="tx1"/>
                </a:solidFill>
              </a:rPr>
              <a:t>Where do we find business? </a:t>
            </a:r>
          </a:p>
          <a:p>
            <a:r>
              <a:rPr lang="en-US" sz="2400" dirty="0">
                <a:solidFill>
                  <a:schemeClr val="tx1"/>
                </a:solidFill>
              </a:rPr>
              <a:t>How do we establish a relationship with a client when we find one?</a:t>
            </a:r>
          </a:p>
          <a:p>
            <a:pPr marL="0" indent="0">
              <a:buNone/>
            </a:pPr>
            <a:r>
              <a:rPr lang="en-US" sz="2400" i="1" dirty="0">
                <a:solidFill>
                  <a:schemeClr val="tx1"/>
                </a:solidFill>
              </a:rPr>
              <a:t>If you don’t toot your own horn, someone else will use it for a spittoon.</a:t>
            </a:r>
          </a:p>
          <a:p>
            <a:pPr marL="0" indent="0">
              <a:buNone/>
            </a:pPr>
            <a:r>
              <a:rPr lang="en-US" sz="2400" dirty="0">
                <a:solidFill>
                  <a:schemeClr val="tx1"/>
                </a:solidFill>
              </a:rPr>
              <a:t>What is </a:t>
            </a:r>
            <a:r>
              <a:rPr lang="en-US" sz="2400" dirty="0">
                <a:solidFill>
                  <a:schemeClr val="tx1"/>
                </a:solidFill>
                <a:hlinkClick r:id="rId2">
                  <a:extLst>
                    <a:ext uri="{A12FA001-AC4F-418D-AE19-62706E023703}">
                      <ahyp:hlinkClr xmlns:ahyp="http://schemas.microsoft.com/office/drawing/2018/hyperlinkcolor" xmlns="" val="tx"/>
                    </a:ext>
                  </a:extLst>
                </a:hlinkClick>
              </a:rPr>
              <a:t>self-promotion</a:t>
            </a:r>
            <a:r>
              <a:rPr lang="en-US" sz="2400" dirty="0">
                <a:solidFill>
                  <a:schemeClr val="tx1"/>
                </a:solidFill>
              </a:rPr>
              <a:t>?</a:t>
            </a:r>
          </a:p>
        </p:txBody>
      </p:sp>
      <p:sp>
        <p:nvSpPr>
          <p:cNvPr id="5" name="Slide Number Placeholder 4"/>
          <p:cNvSpPr>
            <a:spLocks noGrp="1"/>
          </p:cNvSpPr>
          <p:nvPr>
            <p:ph type="sldNum" sz="quarter" idx="12"/>
          </p:nvPr>
        </p:nvSpPr>
        <p:spPr/>
        <p:txBody>
          <a:bodyPr/>
          <a:lstStyle/>
          <a:p>
            <a:fld id="{19828383-6F4C-4080-AD2A-06585818F1C8}" type="slidenum">
              <a:rPr lang="en-US" smtClean="0"/>
              <a:t>16</a:t>
            </a:fld>
            <a:endParaRPr lang="en-US" dirty="0"/>
          </a:p>
        </p:txBody>
      </p:sp>
      <p:sp>
        <p:nvSpPr>
          <p:cNvPr id="4" name="Footer Placeholder 3">
            <a:extLst>
              <a:ext uri="{FF2B5EF4-FFF2-40B4-BE49-F238E27FC236}">
                <a16:creationId xmlns:a16="http://schemas.microsoft.com/office/drawing/2014/main" id="{E11AC4D6-F7E3-45D0-8B31-88A714B9AA8F}"/>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1158725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Marketing – Networking</a:t>
            </a:r>
          </a:p>
        </p:txBody>
      </p:sp>
      <p:sp>
        <p:nvSpPr>
          <p:cNvPr id="3" name="Content Placeholder 2"/>
          <p:cNvSpPr>
            <a:spLocks noGrp="1"/>
          </p:cNvSpPr>
          <p:nvPr>
            <p:ph idx="1"/>
          </p:nvPr>
        </p:nvSpPr>
        <p:spPr/>
        <p:txBody>
          <a:bodyPr>
            <a:normAutofit/>
          </a:bodyPr>
          <a:lstStyle/>
          <a:p>
            <a:r>
              <a:rPr lang="en-US" sz="2400" dirty="0">
                <a:solidFill>
                  <a:schemeClr val="tx1"/>
                </a:solidFill>
              </a:rPr>
              <a:t>Start local, with local business groups. </a:t>
            </a:r>
          </a:p>
          <a:p>
            <a:r>
              <a:rPr lang="en-US" sz="2400" dirty="0">
                <a:solidFill>
                  <a:schemeClr val="tx1"/>
                </a:solidFill>
              </a:rPr>
              <a:t>The Hillsboro, Oregon Chamber of Commerce has “how to network” events. </a:t>
            </a:r>
          </a:p>
          <a:p>
            <a:r>
              <a:rPr lang="en-US" sz="2400" dirty="0">
                <a:solidFill>
                  <a:schemeClr val="tx1"/>
                </a:solidFill>
              </a:rPr>
              <a:t>Be committed: keep your relationship-building appointment no matter what. </a:t>
            </a:r>
          </a:p>
        </p:txBody>
      </p:sp>
      <p:sp>
        <p:nvSpPr>
          <p:cNvPr id="5" name="Slide Number Placeholder 4"/>
          <p:cNvSpPr>
            <a:spLocks noGrp="1"/>
          </p:cNvSpPr>
          <p:nvPr>
            <p:ph type="sldNum" sz="quarter" idx="12"/>
          </p:nvPr>
        </p:nvSpPr>
        <p:spPr/>
        <p:txBody>
          <a:bodyPr/>
          <a:lstStyle/>
          <a:p>
            <a:fld id="{19828383-6F4C-4080-AD2A-06585818F1C8}" type="slidenum">
              <a:rPr lang="en-US" smtClean="0"/>
              <a:t>17</a:t>
            </a:fld>
            <a:endParaRPr lang="en-US" dirty="0"/>
          </a:p>
        </p:txBody>
      </p:sp>
      <p:sp>
        <p:nvSpPr>
          <p:cNvPr id="4" name="Footer Placeholder 3">
            <a:extLst>
              <a:ext uri="{FF2B5EF4-FFF2-40B4-BE49-F238E27FC236}">
                <a16:creationId xmlns:a16="http://schemas.microsoft.com/office/drawing/2014/main" id="{B1C9EEAF-4324-4BAD-81F2-6529208838EF}"/>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2523928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Negotiation: meeting the client’s needs</a:t>
            </a:r>
          </a:p>
        </p:txBody>
      </p:sp>
      <p:sp>
        <p:nvSpPr>
          <p:cNvPr id="3" name="Content Placeholder 2"/>
          <p:cNvSpPr>
            <a:spLocks noGrp="1"/>
          </p:cNvSpPr>
          <p:nvPr>
            <p:ph idx="1"/>
          </p:nvPr>
        </p:nvSpPr>
        <p:spPr/>
        <p:txBody>
          <a:bodyPr>
            <a:normAutofit/>
          </a:bodyPr>
          <a:lstStyle/>
          <a:p>
            <a:r>
              <a:rPr lang="en-US" sz="2400" dirty="0"/>
              <a:t>Start by getting to know your prospective client.</a:t>
            </a:r>
          </a:p>
          <a:p>
            <a:r>
              <a:rPr lang="en-US" sz="2400" dirty="0"/>
              <a:t>How does your product add value to their business? </a:t>
            </a:r>
          </a:p>
          <a:p>
            <a:r>
              <a:rPr lang="en-US" sz="2400" dirty="0"/>
              <a:t>How can your product solve problems their business is facing?</a:t>
            </a:r>
          </a:p>
          <a:p>
            <a:r>
              <a:rPr lang="en-US" sz="2400" dirty="0"/>
              <a:t>If they don’t need your services now, they may know someone who does.</a:t>
            </a:r>
          </a:p>
          <a:p>
            <a:r>
              <a:rPr lang="en-US" sz="2400" dirty="0"/>
              <a:t>Leave the discussion of money for last.</a:t>
            </a:r>
          </a:p>
        </p:txBody>
      </p:sp>
      <p:sp>
        <p:nvSpPr>
          <p:cNvPr id="5" name="Slide Number Placeholder 4"/>
          <p:cNvSpPr>
            <a:spLocks noGrp="1"/>
          </p:cNvSpPr>
          <p:nvPr>
            <p:ph type="sldNum" sz="quarter" idx="12"/>
          </p:nvPr>
        </p:nvSpPr>
        <p:spPr/>
        <p:txBody>
          <a:bodyPr/>
          <a:lstStyle/>
          <a:p>
            <a:fld id="{19828383-6F4C-4080-AD2A-06585818F1C8}" type="slidenum">
              <a:rPr lang="en-US" smtClean="0"/>
              <a:t>18</a:t>
            </a:fld>
            <a:endParaRPr lang="en-US" dirty="0"/>
          </a:p>
        </p:txBody>
      </p:sp>
      <p:sp>
        <p:nvSpPr>
          <p:cNvPr id="4" name="Footer Placeholder 3">
            <a:extLst>
              <a:ext uri="{FF2B5EF4-FFF2-40B4-BE49-F238E27FC236}">
                <a16:creationId xmlns:a16="http://schemas.microsoft.com/office/drawing/2014/main" id="{BC6F2D8F-DC38-442A-8FC1-B4629565CAF4}"/>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3354203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DDCD8-5219-431B-8A96-F082A6AD49AA}"/>
              </a:ext>
            </a:extLst>
          </p:cNvPr>
          <p:cNvSpPr>
            <a:spLocks noGrp="1"/>
          </p:cNvSpPr>
          <p:nvPr>
            <p:ph type="title"/>
          </p:nvPr>
        </p:nvSpPr>
        <p:spPr/>
        <p:txBody>
          <a:bodyPr/>
          <a:lstStyle/>
          <a:p>
            <a:r>
              <a:rPr lang="en-US" dirty="0">
                <a:solidFill>
                  <a:schemeClr val="accent2">
                    <a:lumMod val="75000"/>
                  </a:schemeClr>
                </a:solidFill>
              </a:rPr>
              <a:t>Examples of marketing</a:t>
            </a:r>
          </a:p>
        </p:txBody>
      </p:sp>
      <p:sp>
        <p:nvSpPr>
          <p:cNvPr id="3" name="Text Placeholder 2">
            <a:extLst>
              <a:ext uri="{FF2B5EF4-FFF2-40B4-BE49-F238E27FC236}">
                <a16:creationId xmlns:a16="http://schemas.microsoft.com/office/drawing/2014/main" id="{A2FFF6A4-9A21-4853-B437-C4FC3855B25A}"/>
              </a:ext>
            </a:extLst>
          </p:cNvPr>
          <p:cNvSpPr>
            <a:spLocks noGrp="1"/>
          </p:cNvSpPr>
          <p:nvPr>
            <p:ph type="body" idx="1"/>
          </p:nvPr>
        </p:nvSpPr>
        <p:spPr/>
        <p:txBody>
          <a:bodyPr/>
          <a:lstStyle/>
          <a:p>
            <a:r>
              <a:rPr lang="en-US" dirty="0"/>
              <a:t>This can be marketing</a:t>
            </a:r>
          </a:p>
        </p:txBody>
      </p:sp>
      <p:sp>
        <p:nvSpPr>
          <p:cNvPr id="4" name="Content Placeholder 3">
            <a:extLst>
              <a:ext uri="{FF2B5EF4-FFF2-40B4-BE49-F238E27FC236}">
                <a16:creationId xmlns:a16="http://schemas.microsoft.com/office/drawing/2014/main" id="{D1E6A6B0-622D-461A-871A-F427A36D3BEA}"/>
              </a:ext>
            </a:extLst>
          </p:cNvPr>
          <p:cNvSpPr>
            <a:spLocks noGrp="1"/>
          </p:cNvSpPr>
          <p:nvPr>
            <p:ph sz="half" idx="2"/>
          </p:nvPr>
        </p:nvSpPr>
        <p:spPr/>
        <p:txBody>
          <a:bodyPr/>
          <a:lstStyle/>
          <a:p>
            <a:r>
              <a:rPr lang="en-US" dirty="0"/>
              <a:t>Attending a conference where you hand out business cards.</a:t>
            </a:r>
          </a:p>
          <a:p>
            <a:r>
              <a:rPr lang="en-US" dirty="0"/>
              <a:t>Developing a good reputation by doing awesome work.</a:t>
            </a:r>
          </a:p>
          <a:p>
            <a:r>
              <a:rPr lang="en-US" dirty="0"/>
              <a:t>Contacting clients, even potential clients.</a:t>
            </a:r>
          </a:p>
          <a:p>
            <a:r>
              <a:rPr lang="en-US" dirty="0"/>
              <a:t>Membership in a place where you could find clients.</a:t>
            </a:r>
          </a:p>
          <a:p>
            <a:r>
              <a:rPr lang="en-US" dirty="0"/>
              <a:t>Travel to meet with clients.</a:t>
            </a:r>
          </a:p>
        </p:txBody>
      </p:sp>
      <p:sp>
        <p:nvSpPr>
          <p:cNvPr id="5" name="Text Placeholder 4">
            <a:extLst>
              <a:ext uri="{FF2B5EF4-FFF2-40B4-BE49-F238E27FC236}">
                <a16:creationId xmlns:a16="http://schemas.microsoft.com/office/drawing/2014/main" id="{1069ACBE-9329-410C-84E0-5ECE25C3DA64}"/>
              </a:ext>
            </a:extLst>
          </p:cNvPr>
          <p:cNvSpPr>
            <a:spLocks noGrp="1"/>
          </p:cNvSpPr>
          <p:nvPr>
            <p:ph type="body" sz="quarter" idx="3"/>
          </p:nvPr>
        </p:nvSpPr>
        <p:spPr/>
        <p:txBody>
          <a:bodyPr/>
          <a:lstStyle/>
          <a:p>
            <a:r>
              <a:rPr lang="en-US" dirty="0"/>
              <a:t>This is not marketing</a:t>
            </a:r>
          </a:p>
        </p:txBody>
      </p:sp>
      <p:sp>
        <p:nvSpPr>
          <p:cNvPr id="6" name="Content Placeholder 5">
            <a:extLst>
              <a:ext uri="{FF2B5EF4-FFF2-40B4-BE49-F238E27FC236}">
                <a16:creationId xmlns:a16="http://schemas.microsoft.com/office/drawing/2014/main" id="{DFCFFF68-8D6E-4022-9422-EEBB990BD3AC}"/>
              </a:ext>
            </a:extLst>
          </p:cNvPr>
          <p:cNvSpPr>
            <a:spLocks noGrp="1"/>
          </p:cNvSpPr>
          <p:nvPr>
            <p:ph sz="quarter" idx="4"/>
          </p:nvPr>
        </p:nvSpPr>
        <p:spPr/>
        <p:txBody>
          <a:bodyPr/>
          <a:lstStyle/>
          <a:p>
            <a:r>
              <a:rPr lang="en-US" dirty="0"/>
              <a:t>Dinner with friends.</a:t>
            </a:r>
          </a:p>
          <a:p>
            <a:r>
              <a:rPr lang="en-US" dirty="0"/>
              <a:t>Facebook page for friends and family.</a:t>
            </a:r>
          </a:p>
          <a:p>
            <a:r>
              <a:rPr lang="en-US" dirty="0"/>
              <a:t>Talking to your family about your work.</a:t>
            </a:r>
          </a:p>
          <a:p>
            <a:pPr marL="0" indent="0">
              <a:buNone/>
            </a:pPr>
            <a:endParaRPr lang="en-US" dirty="0"/>
          </a:p>
        </p:txBody>
      </p:sp>
      <p:sp>
        <p:nvSpPr>
          <p:cNvPr id="7" name="Footer Placeholder 6">
            <a:extLst>
              <a:ext uri="{FF2B5EF4-FFF2-40B4-BE49-F238E27FC236}">
                <a16:creationId xmlns:a16="http://schemas.microsoft.com/office/drawing/2014/main" id="{E7B6C430-E3EC-465A-AE94-63D71E6B1CD6}"/>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8" name="Slide Number Placeholder 7">
            <a:extLst>
              <a:ext uri="{FF2B5EF4-FFF2-40B4-BE49-F238E27FC236}">
                <a16:creationId xmlns:a16="http://schemas.microsoft.com/office/drawing/2014/main" id="{50AE43F2-AB2F-4049-B1F4-99C0B6D40C17}"/>
              </a:ext>
            </a:extLst>
          </p:cNvPr>
          <p:cNvSpPr>
            <a:spLocks noGrp="1"/>
          </p:cNvSpPr>
          <p:nvPr>
            <p:ph type="sldNum" sz="quarter" idx="12"/>
          </p:nvPr>
        </p:nvSpPr>
        <p:spPr/>
        <p:txBody>
          <a:bodyPr/>
          <a:lstStyle/>
          <a:p>
            <a:fld id="{19828383-6F4C-4080-AD2A-06585818F1C8}" type="slidenum">
              <a:rPr lang="en-US" smtClean="0"/>
              <a:t>19</a:t>
            </a:fld>
            <a:endParaRPr lang="en-US" dirty="0"/>
          </a:p>
        </p:txBody>
      </p:sp>
    </p:spTree>
    <p:extLst>
      <p:ext uri="{BB962C8B-B14F-4D97-AF65-F5344CB8AC3E}">
        <p14:creationId xmlns:p14="http://schemas.microsoft.com/office/powerpoint/2010/main" val="804625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A05D2-28AE-4ED3-A2F5-8805D3AEE0BE}"/>
              </a:ext>
            </a:extLst>
          </p:cNvPr>
          <p:cNvSpPr>
            <a:spLocks noGrp="1"/>
          </p:cNvSpPr>
          <p:nvPr>
            <p:ph type="title"/>
          </p:nvPr>
        </p:nvSpPr>
        <p:spPr/>
        <p:txBody>
          <a:bodyPr/>
          <a:lstStyle/>
          <a:p>
            <a:r>
              <a:rPr lang="en-US" dirty="0">
                <a:solidFill>
                  <a:schemeClr val="accent2">
                    <a:lumMod val="75000"/>
                  </a:schemeClr>
                </a:solidFill>
              </a:rPr>
              <a:t>Business model: Individual provider</a:t>
            </a:r>
            <a:endParaRPr lang="es-AR" dirty="0">
              <a:solidFill>
                <a:schemeClr val="accent2">
                  <a:lumMod val="75000"/>
                </a:schemeClr>
              </a:solidFill>
            </a:endParaRPr>
          </a:p>
        </p:txBody>
      </p:sp>
      <p:sp>
        <p:nvSpPr>
          <p:cNvPr id="3" name="Content Placeholder 2">
            <a:extLst>
              <a:ext uri="{FF2B5EF4-FFF2-40B4-BE49-F238E27FC236}">
                <a16:creationId xmlns:a16="http://schemas.microsoft.com/office/drawing/2014/main" id="{8441CECE-2510-4663-A30B-FA3BFD7D45A7}"/>
              </a:ext>
            </a:extLst>
          </p:cNvPr>
          <p:cNvSpPr>
            <a:spLocks noGrp="1"/>
          </p:cNvSpPr>
          <p:nvPr>
            <p:ph idx="1"/>
          </p:nvPr>
        </p:nvSpPr>
        <p:spPr/>
        <p:txBody>
          <a:bodyPr>
            <a:normAutofit/>
          </a:bodyPr>
          <a:lstStyle/>
          <a:p>
            <a:r>
              <a:rPr lang="en-US" sz="2400">
                <a:solidFill>
                  <a:schemeClr val="tx1"/>
                </a:solidFill>
              </a:rPr>
              <a:t>Renders all services personally</a:t>
            </a:r>
          </a:p>
          <a:p>
            <a:pPr lvl="1"/>
            <a:r>
              <a:rPr lang="en-US" sz="2400">
                <a:solidFill>
                  <a:schemeClr val="tx1"/>
                </a:solidFill>
              </a:rPr>
              <a:t>through direct contracts or </a:t>
            </a:r>
          </a:p>
          <a:p>
            <a:pPr lvl="1"/>
            <a:r>
              <a:rPr lang="en-US" sz="2400">
                <a:solidFill>
                  <a:schemeClr val="tx1"/>
                </a:solidFill>
              </a:rPr>
              <a:t>as a subcontractor of one or more language service companies. </a:t>
            </a:r>
            <a:endParaRPr lang="es-AR" sz="2400">
              <a:solidFill>
                <a:schemeClr val="tx1"/>
              </a:solidFill>
            </a:endParaRPr>
          </a:p>
        </p:txBody>
      </p:sp>
      <p:sp>
        <p:nvSpPr>
          <p:cNvPr id="4" name="Footer Placeholder 3">
            <a:extLst>
              <a:ext uri="{FF2B5EF4-FFF2-40B4-BE49-F238E27FC236}">
                <a16:creationId xmlns:a16="http://schemas.microsoft.com/office/drawing/2014/main" id="{0EF6CA07-EEA7-459C-B95B-33EAB673E6C2}"/>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5" name="Slide Number Placeholder 4">
            <a:extLst>
              <a:ext uri="{FF2B5EF4-FFF2-40B4-BE49-F238E27FC236}">
                <a16:creationId xmlns:a16="http://schemas.microsoft.com/office/drawing/2014/main" id="{E3053E16-0FE7-4A09-A965-CE30F31D7136}"/>
              </a:ext>
            </a:extLst>
          </p:cNvPr>
          <p:cNvSpPr>
            <a:spLocks noGrp="1"/>
          </p:cNvSpPr>
          <p:nvPr>
            <p:ph type="sldNum" sz="quarter" idx="12"/>
          </p:nvPr>
        </p:nvSpPr>
        <p:spPr/>
        <p:txBody>
          <a:bodyPr/>
          <a:lstStyle/>
          <a:p>
            <a:fld id="{19828383-6F4C-4080-AD2A-06585818F1C8}" type="slidenum">
              <a:rPr lang="en-US" smtClean="0"/>
              <a:t>2</a:t>
            </a:fld>
            <a:endParaRPr lang="en-US" dirty="0"/>
          </a:p>
        </p:txBody>
      </p:sp>
    </p:spTree>
    <p:extLst>
      <p:ext uri="{BB962C8B-B14F-4D97-AF65-F5344CB8AC3E}">
        <p14:creationId xmlns:p14="http://schemas.microsoft.com/office/powerpoint/2010/main" val="2499672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075B7-599A-4295-B7B8-4714E6B68D94}"/>
              </a:ext>
            </a:extLst>
          </p:cNvPr>
          <p:cNvSpPr>
            <a:spLocks noGrp="1"/>
          </p:cNvSpPr>
          <p:nvPr>
            <p:ph type="title"/>
          </p:nvPr>
        </p:nvSpPr>
        <p:spPr/>
        <p:txBody>
          <a:bodyPr/>
          <a:lstStyle/>
          <a:p>
            <a:r>
              <a:rPr lang="en-US" dirty="0">
                <a:solidFill>
                  <a:schemeClr val="accent2">
                    <a:lumMod val="75000"/>
                  </a:schemeClr>
                </a:solidFill>
              </a:rPr>
              <a:t>To market ourselves, we need…</a:t>
            </a:r>
          </a:p>
        </p:txBody>
      </p:sp>
      <p:sp>
        <p:nvSpPr>
          <p:cNvPr id="3" name="Text Placeholder 2">
            <a:extLst>
              <a:ext uri="{FF2B5EF4-FFF2-40B4-BE49-F238E27FC236}">
                <a16:creationId xmlns:a16="http://schemas.microsoft.com/office/drawing/2014/main" id="{64F34663-3514-4369-BCAC-853F486ABAC5}"/>
              </a:ext>
            </a:extLst>
          </p:cNvPr>
          <p:cNvSpPr>
            <a:spLocks noGrp="1"/>
          </p:cNvSpPr>
          <p:nvPr>
            <p:ph type="body" idx="1"/>
          </p:nvPr>
        </p:nvSpPr>
        <p:spPr/>
        <p:txBody>
          <a:bodyPr/>
          <a:lstStyle/>
          <a:p>
            <a:r>
              <a:rPr lang="en-US" dirty="0"/>
              <a:t>This	</a:t>
            </a:r>
          </a:p>
        </p:txBody>
      </p:sp>
      <p:sp>
        <p:nvSpPr>
          <p:cNvPr id="4" name="Content Placeholder 3">
            <a:extLst>
              <a:ext uri="{FF2B5EF4-FFF2-40B4-BE49-F238E27FC236}">
                <a16:creationId xmlns:a16="http://schemas.microsoft.com/office/drawing/2014/main" id="{2E6EB029-6DAD-4320-90F8-299086257C2A}"/>
              </a:ext>
            </a:extLst>
          </p:cNvPr>
          <p:cNvSpPr>
            <a:spLocks noGrp="1"/>
          </p:cNvSpPr>
          <p:nvPr>
            <p:ph sz="half" idx="2"/>
          </p:nvPr>
        </p:nvSpPr>
        <p:spPr/>
        <p:txBody>
          <a:bodyPr/>
          <a:lstStyle/>
          <a:p>
            <a:r>
              <a:rPr lang="en-US" dirty="0"/>
              <a:t>Qualifications for the work we do.</a:t>
            </a:r>
          </a:p>
          <a:p>
            <a:r>
              <a:rPr lang="en-US" dirty="0"/>
              <a:t>A website about our services</a:t>
            </a:r>
          </a:p>
          <a:p>
            <a:r>
              <a:rPr lang="en-US" dirty="0"/>
              <a:t>A Linked In page</a:t>
            </a:r>
          </a:p>
          <a:p>
            <a:r>
              <a:rPr lang="en-US" dirty="0"/>
              <a:t>Business cards to hand out to potential business contacts</a:t>
            </a:r>
          </a:p>
          <a:p>
            <a:pPr marL="0" indent="0">
              <a:buNone/>
            </a:pPr>
            <a:endParaRPr lang="en-US" dirty="0"/>
          </a:p>
          <a:p>
            <a:pPr marL="0" indent="0">
              <a:buNone/>
            </a:pPr>
            <a:endParaRPr lang="en-US" dirty="0"/>
          </a:p>
        </p:txBody>
      </p:sp>
      <p:sp>
        <p:nvSpPr>
          <p:cNvPr id="5" name="Text Placeholder 4">
            <a:extLst>
              <a:ext uri="{FF2B5EF4-FFF2-40B4-BE49-F238E27FC236}">
                <a16:creationId xmlns:a16="http://schemas.microsoft.com/office/drawing/2014/main" id="{83FFE7FC-54A2-4142-8121-20B332D0F6A8}"/>
              </a:ext>
            </a:extLst>
          </p:cNvPr>
          <p:cNvSpPr>
            <a:spLocks noGrp="1"/>
          </p:cNvSpPr>
          <p:nvPr>
            <p:ph type="body" sz="quarter" idx="3"/>
          </p:nvPr>
        </p:nvSpPr>
        <p:spPr/>
        <p:txBody>
          <a:bodyPr/>
          <a:lstStyle/>
          <a:p>
            <a:r>
              <a:rPr lang="en-US" dirty="0"/>
              <a:t>Not this</a:t>
            </a:r>
          </a:p>
        </p:txBody>
      </p:sp>
      <p:sp>
        <p:nvSpPr>
          <p:cNvPr id="6" name="Content Placeholder 5">
            <a:extLst>
              <a:ext uri="{FF2B5EF4-FFF2-40B4-BE49-F238E27FC236}">
                <a16:creationId xmlns:a16="http://schemas.microsoft.com/office/drawing/2014/main" id="{73202FAF-FB2D-4C64-BB23-A11A30A5E7F6}"/>
              </a:ext>
            </a:extLst>
          </p:cNvPr>
          <p:cNvSpPr>
            <a:spLocks noGrp="1"/>
          </p:cNvSpPr>
          <p:nvPr>
            <p:ph sz="quarter" idx="4"/>
          </p:nvPr>
        </p:nvSpPr>
        <p:spPr/>
        <p:txBody>
          <a:bodyPr/>
          <a:lstStyle/>
          <a:p>
            <a:r>
              <a:rPr lang="en-US" dirty="0"/>
              <a:t>A travel blog.</a:t>
            </a:r>
          </a:p>
          <a:p>
            <a:r>
              <a:rPr lang="en-US" dirty="0"/>
              <a:t>A business card from the company that subcontracted the work to us.</a:t>
            </a:r>
          </a:p>
          <a:p>
            <a:r>
              <a:rPr lang="en-US" dirty="0"/>
              <a:t>Gifts to neighbors for Christmas.</a:t>
            </a:r>
          </a:p>
          <a:p>
            <a:pPr marL="0" indent="0">
              <a:buNone/>
            </a:pPr>
            <a:endParaRPr lang="en-US" dirty="0"/>
          </a:p>
        </p:txBody>
      </p:sp>
      <p:sp>
        <p:nvSpPr>
          <p:cNvPr id="7" name="Footer Placeholder 6">
            <a:extLst>
              <a:ext uri="{FF2B5EF4-FFF2-40B4-BE49-F238E27FC236}">
                <a16:creationId xmlns:a16="http://schemas.microsoft.com/office/drawing/2014/main" id="{154D6240-6C92-4DDE-97AE-CB88941A1218}"/>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8" name="Slide Number Placeholder 7">
            <a:extLst>
              <a:ext uri="{FF2B5EF4-FFF2-40B4-BE49-F238E27FC236}">
                <a16:creationId xmlns:a16="http://schemas.microsoft.com/office/drawing/2014/main" id="{944807B2-1DD4-4C4E-BD10-56ED5D0A1A01}"/>
              </a:ext>
            </a:extLst>
          </p:cNvPr>
          <p:cNvSpPr>
            <a:spLocks noGrp="1"/>
          </p:cNvSpPr>
          <p:nvPr>
            <p:ph type="sldNum" sz="quarter" idx="12"/>
          </p:nvPr>
        </p:nvSpPr>
        <p:spPr/>
        <p:txBody>
          <a:bodyPr/>
          <a:lstStyle/>
          <a:p>
            <a:fld id="{19828383-6F4C-4080-AD2A-06585818F1C8}" type="slidenum">
              <a:rPr lang="en-US" smtClean="0"/>
              <a:t>20</a:t>
            </a:fld>
            <a:endParaRPr lang="en-US" dirty="0"/>
          </a:p>
        </p:txBody>
      </p:sp>
    </p:spTree>
    <p:extLst>
      <p:ext uri="{BB962C8B-B14F-4D97-AF65-F5344CB8AC3E}">
        <p14:creationId xmlns:p14="http://schemas.microsoft.com/office/powerpoint/2010/main" val="13758244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9C206-539F-400A-B8B2-43540080FD3F}"/>
              </a:ext>
            </a:extLst>
          </p:cNvPr>
          <p:cNvSpPr>
            <a:spLocks noGrp="1"/>
          </p:cNvSpPr>
          <p:nvPr>
            <p:ph type="title"/>
          </p:nvPr>
        </p:nvSpPr>
        <p:spPr/>
        <p:txBody>
          <a:bodyPr/>
          <a:lstStyle/>
          <a:p>
            <a:r>
              <a:rPr lang="en-US" dirty="0">
                <a:solidFill>
                  <a:schemeClr val="accent2">
                    <a:lumMod val="75000"/>
                  </a:schemeClr>
                </a:solidFill>
              </a:rPr>
              <a:t>The Federal Trade Commission does not allow:</a:t>
            </a:r>
          </a:p>
        </p:txBody>
      </p:sp>
      <p:sp>
        <p:nvSpPr>
          <p:cNvPr id="3" name="Content Placeholder 2">
            <a:extLst>
              <a:ext uri="{FF2B5EF4-FFF2-40B4-BE49-F238E27FC236}">
                <a16:creationId xmlns:a16="http://schemas.microsoft.com/office/drawing/2014/main" id="{BC7C2F3A-D409-4FAC-A32F-C351145F638D}"/>
              </a:ext>
            </a:extLst>
          </p:cNvPr>
          <p:cNvSpPr>
            <a:spLocks noGrp="1"/>
          </p:cNvSpPr>
          <p:nvPr>
            <p:ph idx="1"/>
          </p:nvPr>
        </p:nvSpPr>
        <p:spPr/>
        <p:txBody>
          <a:bodyPr/>
          <a:lstStyle/>
          <a:p>
            <a:pPr marL="0" indent="0">
              <a:buNone/>
            </a:pPr>
            <a:r>
              <a:rPr lang="en-US" dirty="0"/>
              <a:t>• </a:t>
            </a:r>
            <a:r>
              <a:rPr lang="en-US" b="1" dirty="0"/>
              <a:t>Price fixing</a:t>
            </a:r>
            <a:r>
              <a:rPr lang="en-US" dirty="0"/>
              <a:t>: an agreement (written, verbal, or inferred from conduct) among competitors that raises, lowers, or stabilizes prices or competitive terms. </a:t>
            </a:r>
          </a:p>
          <a:p>
            <a:pPr marL="0" indent="0">
              <a:buNone/>
            </a:pPr>
            <a:r>
              <a:rPr lang="en-US" dirty="0"/>
              <a:t>• </a:t>
            </a:r>
            <a:r>
              <a:rPr lang="en-US" b="1" dirty="0"/>
              <a:t>Bid rigging</a:t>
            </a:r>
            <a:r>
              <a:rPr lang="en-US" dirty="0"/>
              <a:t>: coordination among bidders when soliciting for competitive bids (e.g., Request For Proposal). </a:t>
            </a:r>
          </a:p>
          <a:p>
            <a:pPr marL="0" indent="0">
              <a:buNone/>
            </a:pPr>
            <a:r>
              <a:rPr lang="en-US" dirty="0"/>
              <a:t>• </a:t>
            </a:r>
            <a:r>
              <a:rPr lang="en-US" b="1" dirty="0"/>
              <a:t>Market division or customer allocation</a:t>
            </a:r>
            <a:r>
              <a:rPr lang="en-US" dirty="0"/>
              <a:t>: agreements among competitors to divide sales territories or assign customers. </a:t>
            </a:r>
          </a:p>
          <a:p>
            <a:pPr marL="0" indent="0">
              <a:buNone/>
            </a:pPr>
            <a:r>
              <a:rPr lang="en-US" dirty="0"/>
              <a:t>• </a:t>
            </a:r>
            <a:r>
              <a:rPr lang="en-US" b="1" dirty="0"/>
              <a:t>Group boycotts</a:t>
            </a:r>
            <a:r>
              <a:rPr lang="en-US" dirty="0"/>
              <a:t>: an agreement among competitors not to do business with targeted individuals or businesses. </a:t>
            </a:r>
          </a:p>
          <a:p>
            <a:pPr marL="0" indent="0">
              <a:buNone/>
            </a:pPr>
            <a:r>
              <a:rPr lang="en-US" dirty="0"/>
              <a:t>• </a:t>
            </a:r>
            <a:r>
              <a:rPr lang="en-US" b="1" dirty="0"/>
              <a:t>Agreements to restrict advertising</a:t>
            </a:r>
            <a:r>
              <a:rPr lang="en-US" dirty="0"/>
              <a:t>: false, deceptive or overly restrictive advertising.</a:t>
            </a:r>
          </a:p>
        </p:txBody>
      </p:sp>
      <p:sp>
        <p:nvSpPr>
          <p:cNvPr id="4" name="Footer Placeholder 3">
            <a:extLst>
              <a:ext uri="{FF2B5EF4-FFF2-40B4-BE49-F238E27FC236}">
                <a16:creationId xmlns:a16="http://schemas.microsoft.com/office/drawing/2014/main" id="{C35CCB1A-DDDB-4BA8-AB53-A462447DC4DC}"/>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5" name="Slide Number Placeholder 4">
            <a:extLst>
              <a:ext uri="{FF2B5EF4-FFF2-40B4-BE49-F238E27FC236}">
                <a16:creationId xmlns:a16="http://schemas.microsoft.com/office/drawing/2014/main" id="{3FA3D4D2-BE59-4536-A8DB-275E9137AD17}"/>
              </a:ext>
            </a:extLst>
          </p:cNvPr>
          <p:cNvSpPr>
            <a:spLocks noGrp="1"/>
          </p:cNvSpPr>
          <p:nvPr>
            <p:ph type="sldNum" sz="quarter" idx="12"/>
          </p:nvPr>
        </p:nvSpPr>
        <p:spPr/>
        <p:txBody>
          <a:bodyPr/>
          <a:lstStyle/>
          <a:p>
            <a:fld id="{19828383-6F4C-4080-AD2A-06585818F1C8}" type="slidenum">
              <a:rPr lang="en-US" smtClean="0"/>
              <a:t>21</a:t>
            </a:fld>
            <a:endParaRPr lang="en-US" dirty="0"/>
          </a:p>
        </p:txBody>
      </p:sp>
    </p:spTree>
    <p:extLst>
      <p:ext uri="{BB962C8B-B14F-4D97-AF65-F5344CB8AC3E}">
        <p14:creationId xmlns:p14="http://schemas.microsoft.com/office/powerpoint/2010/main" val="18866095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54745-1236-4A47-9F16-FAF3E2A8CAD2}"/>
              </a:ext>
            </a:extLst>
          </p:cNvPr>
          <p:cNvSpPr>
            <a:spLocks noGrp="1"/>
          </p:cNvSpPr>
          <p:nvPr>
            <p:ph type="title"/>
          </p:nvPr>
        </p:nvSpPr>
        <p:spPr/>
        <p:txBody>
          <a:bodyPr/>
          <a:lstStyle/>
          <a:p>
            <a:r>
              <a:rPr lang="en-US" dirty="0">
                <a:solidFill>
                  <a:schemeClr val="accent2">
                    <a:lumMod val="75000"/>
                  </a:schemeClr>
                </a:solidFill>
              </a:rPr>
              <a:t>Other unacceptable activities</a:t>
            </a:r>
          </a:p>
        </p:txBody>
      </p:sp>
      <p:sp>
        <p:nvSpPr>
          <p:cNvPr id="3" name="Content Placeholder 2">
            <a:extLst>
              <a:ext uri="{FF2B5EF4-FFF2-40B4-BE49-F238E27FC236}">
                <a16:creationId xmlns:a16="http://schemas.microsoft.com/office/drawing/2014/main" id="{6B568700-0CB6-4E14-88CD-8579FCA7E6C4}"/>
              </a:ext>
            </a:extLst>
          </p:cNvPr>
          <p:cNvSpPr>
            <a:spLocks noGrp="1"/>
          </p:cNvSpPr>
          <p:nvPr>
            <p:ph idx="1"/>
          </p:nvPr>
        </p:nvSpPr>
        <p:spPr/>
        <p:txBody>
          <a:bodyPr/>
          <a:lstStyle/>
          <a:p>
            <a:r>
              <a:rPr lang="en-US" dirty="0"/>
              <a:t>Noncompete clauses. This can be considered market division or customer allocation. It keeps workers from being able to make a living.</a:t>
            </a:r>
          </a:p>
          <a:p>
            <a:r>
              <a:rPr lang="en-US" dirty="0"/>
              <a:t>Not allowing workers to say how much they are paid. (Oregon law does not allow this.)</a:t>
            </a:r>
          </a:p>
        </p:txBody>
      </p:sp>
      <p:sp>
        <p:nvSpPr>
          <p:cNvPr id="4" name="Footer Placeholder 3">
            <a:extLst>
              <a:ext uri="{FF2B5EF4-FFF2-40B4-BE49-F238E27FC236}">
                <a16:creationId xmlns:a16="http://schemas.microsoft.com/office/drawing/2014/main" id="{88A825CF-1FCC-46DD-872B-02C6C07F3732}"/>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5" name="Slide Number Placeholder 4">
            <a:extLst>
              <a:ext uri="{FF2B5EF4-FFF2-40B4-BE49-F238E27FC236}">
                <a16:creationId xmlns:a16="http://schemas.microsoft.com/office/drawing/2014/main" id="{73ACC3DC-40CD-4B1C-943F-0D371DE74516}"/>
              </a:ext>
            </a:extLst>
          </p:cNvPr>
          <p:cNvSpPr>
            <a:spLocks noGrp="1"/>
          </p:cNvSpPr>
          <p:nvPr>
            <p:ph type="sldNum" sz="quarter" idx="12"/>
          </p:nvPr>
        </p:nvSpPr>
        <p:spPr/>
        <p:txBody>
          <a:bodyPr/>
          <a:lstStyle/>
          <a:p>
            <a:fld id="{19828383-6F4C-4080-AD2A-06585818F1C8}" type="slidenum">
              <a:rPr lang="en-US" smtClean="0"/>
              <a:t>22</a:t>
            </a:fld>
            <a:endParaRPr lang="en-US" dirty="0"/>
          </a:p>
        </p:txBody>
      </p:sp>
    </p:spTree>
    <p:extLst>
      <p:ext uri="{BB962C8B-B14F-4D97-AF65-F5344CB8AC3E}">
        <p14:creationId xmlns:p14="http://schemas.microsoft.com/office/powerpoint/2010/main" val="23944993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A6AEA-57B9-46F1-9051-D9135A88646C}"/>
              </a:ext>
            </a:extLst>
          </p:cNvPr>
          <p:cNvSpPr>
            <a:spLocks noGrp="1"/>
          </p:cNvSpPr>
          <p:nvPr>
            <p:ph type="title"/>
          </p:nvPr>
        </p:nvSpPr>
        <p:spPr/>
        <p:txBody>
          <a:bodyPr/>
          <a:lstStyle/>
          <a:p>
            <a:r>
              <a:rPr lang="en-US" dirty="0">
                <a:solidFill>
                  <a:schemeClr val="accent2">
                    <a:lumMod val="75000"/>
                  </a:schemeClr>
                </a:solidFill>
              </a:rPr>
              <a:t>We are allowed to…</a:t>
            </a:r>
          </a:p>
        </p:txBody>
      </p:sp>
      <p:sp>
        <p:nvSpPr>
          <p:cNvPr id="3" name="Content Placeholder 2">
            <a:extLst>
              <a:ext uri="{FF2B5EF4-FFF2-40B4-BE49-F238E27FC236}">
                <a16:creationId xmlns:a16="http://schemas.microsoft.com/office/drawing/2014/main" id="{B1097514-C790-4085-8E3C-25927719EAC7}"/>
              </a:ext>
            </a:extLst>
          </p:cNvPr>
          <p:cNvSpPr>
            <a:spLocks noGrp="1"/>
          </p:cNvSpPr>
          <p:nvPr>
            <p:ph idx="1"/>
          </p:nvPr>
        </p:nvSpPr>
        <p:spPr/>
        <p:txBody>
          <a:bodyPr/>
          <a:lstStyle/>
          <a:p>
            <a:r>
              <a:rPr lang="en-US" dirty="0"/>
              <a:t>Set our prices based on the cost of doing business</a:t>
            </a:r>
          </a:p>
          <a:p>
            <a:r>
              <a:rPr lang="en-US" dirty="0"/>
              <a:t>Publish our prices on our website</a:t>
            </a:r>
          </a:p>
          <a:p>
            <a:r>
              <a:rPr lang="en-US" dirty="0"/>
              <a:t>Have a price sheet for clients</a:t>
            </a:r>
          </a:p>
        </p:txBody>
      </p:sp>
      <p:sp>
        <p:nvSpPr>
          <p:cNvPr id="4" name="Footer Placeholder 3">
            <a:extLst>
              <a:ext uri="{FF2B5EF4-FFF2-40B4-BE49-F238E27FC236}">
                <a16:creationId xmlns:a16="http://schemas.microsoft.com/office/drawing/2014/main" id="{062BAD38-1D26-4391-9874-5DC5928934DA}"/>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5" name="Slide Number Placeholder 4">
            <a:extLst>
              <a:ext uri="{FF2B5EF4-FFF2-40B4-BE49-F238E27FC236}">
                <a16:creationId xmlns:a16="http://schemas.microsoft.com/office/drawing/2014/main" id="{69409E91-2BBF-47CD-9322-4E469DC32BD7}"/>
              </a:ext>
            </a:extLst>
          </p:cNvPr>
          <p:cNvSpPr>
            <a:spLocks noGrp="1"/>
          </p:cNvSpPr>
          <p:nvPr>
            <p:ph type="sldNum" sz="quarter" idx="12"/>
          </p:nvPr>
        </p:nvSpPr>
        <p:spPr/>
        <p:txBody>
          <a:bodyPr/>
          <a:lstStyle/>
          <a:p>
            <a:fld id="{19828383-6F4C-4080-AD2A-06585818F1C8}" type="slidenum">
              <a:rPr lang="en-US" smtClean="0"/>
              <a:t>23</a:t>
            </a:fld>
            <a:endParaRPr lang="en-US" dirty="0"/>
          </a:p>
        </p:txBody>
      </p:sp>
    </p:spTree>
    <p:extLst>
      <p:ext uri="{BB962C8B-B14F-4D97-AF65-F5344CB8AC3E}">
        <p14:creationId xmlns:p14="http://schemas.microsoft.com/office/powerpoint/2010/main" val="9533381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Accounting: what to keep track of</a:t>
            </a:r>
          </a:p>
        </p:txBody>
      </p:sp>
      <p:sp>
        <p:nvSpPr>
          <p:cNvPr id="3" name="Content Placeholder 2"/>
          <p:cNvSpPr>
            <a:spLocks noGrp="1"/>
          </p:cNvSpPr>
          <p:nvPr>
            <p:ph idx="1"/>
          </p:nvPr>
        </p:nvSpPr>
        <p:spPr/>
        <p:txBody>
          <a:bodyPr>
            <a:normAutofit/>
          </a:bodyPr>
          <a:lstStyle/>
          <a:p>
            <a:pPr marL="0" indent="0">
              <a:buNone/>
            </a:pPr>
            <a:r>
              <a:rPr lang="en-US" sz="2400" dirty="0"/>
              <a:t>Tracking resources and expenses to make sure resources aren’t stretched too thin. </a:t>
            </a:r>
          </a:p>
          <a:p>
            <a:pPr marL="0" indent="0">
              <a:buNone/>
            </a:pPr>
            <a:r>
              <a:rPr lang="en-US" sz="2400" dirty="0"/>
              <a:t>Two limited resources:</a:t>
            </a:r>
          </a:p>
          <a:p>
            <a:r>
              <a:rPr lang="en-US" sz="2400" dirty="0"/>
              <a:t>Time</a:t>
            </a:r>
          </a:p>
          <a:p>
            <a:r>
              <a:rPr lang="en-US" sz="2400" dirty="0"/>
              <a:t>Money</a:t>
            </a:r>
          </a:p>
          <a:p>
            <a:pPr marL="0" indent="0">
              <a:buNone/>
            </a:pPr>
            <a:endParaRPr lang="en-US" sz="2400" dirty="0"/>
          </a:p>
          <a:p>
            <a:pPr marL="0" indent="0">
              <a:buNone/>
            </a:pPr>
            <a:r>
              <a:rPr lang="en-US" sz="2400" dirty="0"/>
              <a:t>Not tracking these resources leads to not being able to keep our word.</a:t>
            </a:r>
          </a:p>
        </p:txBody>
      </p:sp>
      <p:sp>
        <p:nvSpPr>
          <p:cNvPr id="5" name="Slide Number Placeholder 4"/>
          <p:cNvSpPr>
            <a:spLocks noGrp="1"/>
          </p:cNvSpPr>
          <p:nvPr>
            <p:ph type="sldNum" sz="quarter" idx="12"/>
          </p:nvPr>
        </p:nvSpPr>
        <p:spPr/>
        <p:txBody>
          <a:bodyPr/>
          <a:lstStyle/>
          <a:p>
            <a:fld id="{19828383-6F4C-4080-AD2A-06585818F1C8}" type="slidenum">
              <a:rPr lang="en-US" smtClean="0"/>
              <a:t>24</a:t>
            </a:fld>
            <a:endParaRPr lang="en-US" dirty="0"/>
          </a:p>
        </p:txBody>
      </p:sp>
      <p:sp>
        <p:nvSpPr>
          <p:cNvPr id="4" name="Footer Placeholder 3">
            <a:extLst>
              <a:ext uri="{FF2B5EF4-FFF2-40B4-BE49-F238E27FC236}">
                <a16:creationId xmlns:a16="http://schemas.microsoft.com/office/drawing/2014/main" id="{B0E2A936-F85E-4D3B-8790-60EEEABA7ABA}"/>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1677612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Accounting: How to keep track of it</a:t>
            </a:r>
          </a:p>
        </p:txBody>
      </p:sp>
      <p:sp>
        <p:nvSpPr>
          <p:cNvPr id="3" name="Content Placeholder 2"/>
          <p:cNvSpPr>
            <a:spLocks noGrp="1"/>
          </p:cNvSpPr>
          <p:nvPr>
            <p:ph idx="1"/>
          </p:nvPr>
        </p:nvSpPr>
        <p:spPr/>
        <p:txBody>
          <a:bodyPr>
            <a:normAutofit/>
          </a:bodyPr>
          <a:lstStyle/>
          <a:p>
            <a:r>
              <a:rPr lang="en-US" sz="2400" dirty="0"/>
              <a:t>There are several accounting systems on the market. I use Quicken and QuickBooks. </a:t>
            </a:r>
          </a:p>
          <a:p>
            <a:endParaRPr lang="en-US" sz="2400" dirty="0"/>
          </a:p>
          <a:p>
            <a:r>
              <a:rPr lang="en-US" sz="2400" dirty="0"/>
              <a:t>The issue isn’t what product we use. It’s just a question of choosing a product we find useful and sticking with it consistently. An accountant can guide us in that decision. SCORE consultants are available to guide entrepreneurs in these steps. </a:t>
            </a:r>
          </a:p>
        </p:txBody>
      </p:sp>
      <p:sp>
        <p:nvSpPr>
          <p:cNvPr id="5" name="Slide Number Placeholder 4"/>
          <p:cNvSpPr>
            <a:spLocks noGrp="1"/>
          </p:cNvSpPr>
          <p:nvPr>
            <p:ph type="sldNum" sz="quarter" idx="12"/>
          </p:nvPr>
        </p:nvSpPr>
        <p:spPr/>
        <p:txBody>
          <a:bodyPr/>
          <a:lstStyle/>
          <a:p>
            <a:fld id="{19828383-6F4C-4080-AD2A-06585818F1C8}" type="slidenum">
              <a:rPr lang="en-US" smtClean="0"/>
              <a:t>25</a:t>
            </a:fld>
            <a:endParaRPr lang="en-US"/>
          </a:p>
        </p:txBody>
      </p:sp>
      <p:sp>
        <p:nvSpPr>
          <p:cNvPr id="4" name="Footer Placeholder 3">
            <a:extLst>
              <a:ext uri="{FF2B5EF4-FFF2-40B4-BE49-F238E27FC236}">
                <a16:creationId xmlns:a16="http://schemas.microsoft.com/office/drawing/2014/main" id="{66C2C631-2D06-416B-95B9-A62EE588A3D8}"/>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36248450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Fixed expenses: Cost of doing business</a:t>
            </a:r>
          </a:p>
        </p:txBody>
      </p:sp>
      <p:sp>
        <p:nvSpPr>
          <p:cNvPr id="3" name="Content Placeholder 2"/>
          <p:cNvSpPr>
            <a:spLocks noGrp="1"/>
          </p:cNvSpPr>
          <p:nvPr>
            <p:ph idx="1"/>
          </p:nvPr>
        </p:nvSpPr>
        <p:spPr/>
        <p:txBody>
          <a:bodyPr numCol="2">
            <a:normAutofit fontScale="92500"/>
          </a:bodyPr>
          <a:lstStyle/>
          <a:p>
            <a:r>
              <a:rPr lang="en-US" sz="2400" dirty="0"/>
              <a:t>Having a car</a:t>
            </a:r>
          </a:p>
          <a:p>
            <a:r>
              <a:rPr lang="en-US" sz="2400" dirty="0"/>
              <a:t>Training</a:t>
            </a:r>
          </a:p>
          <a:p>
            <a:r>
              <a:rPr lang="en-US" sz="2400" dirty="0"/>
              <a:t>Dictionaries</a:t>
            </a:r>
          </a:p>
          <a:p>
            <a:r>
              <a:rPr lang="en-US" sz="2400" dirty="0"/>
              <a:t>Smartphone</a:t>
            </a:r>
          </a:p>
          <a:p>
            <a:r>
              <a:rPr lang="en-US" sz="2400" dirty="0"/>
              <a:t>Taxes</a:t>
            </a:r>
          </a:p>
          <a:p>
            <a:r>
              <a:rPr lang="en-US" sz="2400" dirty="0"/>
              <a:t>Health insurance</a:t>
            </a:r>
          </a:p>
          <a:p>
            <a:r>
              <a:rPr lang="en-US" sz="2400" dirty="0"/>
              <a:t>Errors and omissions insurance</a:t>
            </a:r>
          </a:p>
          <a:p>
            <a:r>
              <a:rPr lang="en-US" sz="2400"/>
              <a:t>Office </a:t>
            </a:r>
            <a:r>
              <a:rPr lang="en-US" sz="2400" dirty="0"/>
              <a:t>supplies</a:t>
            </a:r>
          </a:p>
          <a:p>
            <a:r>
              <a:rPr lang="en-US" sz="2400" dirty="0"/>
              <a:t>Business cards</a:t>
            </a:r>
          </a:p>
          <a:p>
            <a:r>
              <a:rPr lang="en-US" sz="2400" dirty="0"/>
              <a:t>Notepads</a:t>
            </a:r>
          </a:p>
          <a:p>
            <a:r>
              <a:rPr lang="en-US" sz="2400" dirty="0"/>
              <a:t>Internet service</a:t>
            </a:r>
          </a:p>
          <a:p>
            <a:r>
              <a:rPr lang="en-US" sz="2400" dirty="0"/>
              <a:t>Travel to the country where our language is spoken every few years</a:t>
            </a:r>
          </a:p>
          <a:p>
            <a:r>
              <a:rPr lang="en-US" sz="2400" dirty="0"/>
              <a:t>This is not an exhaustive list!</a:t>
            </a:r>
          </a:p>
          <a:p>
            <a:pPr marL="0" indent="0">
              <a:buNone/>
            </a:pPr>
            <a:endParaRPr lang="en-US" sz="2400" dirty="0"/>
          </a:p>
        </p:txBody>
      </p:sp>
      <p:sp>
        <p:nvSpPr>
          <p:cNvPr id="5" name="Slide Number Placeholder 4"/>
          <p:cNvSpPr>
            <a:spLocks noGrp="1"/>
          </p:cNvSpPr>
          <p:nvPr>
            <p:ph type="sldNum" sz="quarter" idx="12"/>
          </p:nvPr>
        </p:nvSpPr>
        <p:spPr/>
        <p:txBody>
          <a:bodyPr/>
          <a:lstStyle/>
          <a:p>
            <a:fld id="{19828383-6F4C-4080-AD2A-06585818F1C8}" type="slidenum">
              <a:rPr lang="en-US" smtClean="0"/>
              <a:t>26</a:t>
            </a:fld>
            <a:endParaRPr lang="en-US"/>
          </a:p>
        </p:txBody>
      </p:sp>
      <p:sp>
        <p:nvSpPr>
          <p:cNvPr id="4" name="Footer Placeholder 3">
            <a:extLst>
              <a:ext uri="{FF2B5EF4-FFF2-40B4-BE49-F238E27FC236}">
                <a16:creationId xmlns:a16="http://schemas.microsoft.com/office/drawing/2014/main" id="{FCA9B422-ADCD-4281-8DF4-518BB11EF353}"/>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29333050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Activity-based expenses</a:t>
            </a:r>
          </a:p>
        </p:txBody>
      </p:sp>
      <p:sp>
        <p:nvSpPr>
          <p:cNvPr id="3" name="Content Placeholder 2"/>
          <p:cNvSpPr>
            <a:spLocks noGrp="1"/>
          </p:cNvSpPr>
          <p:nvPr>
            <p:ph idx="1"/>
          </p:nvPr>
        </p:nvSpPr>
        <p:spPr/>
        <p:txBody>
          <a:bodyPr>
            <a:normAutofit/>
          </a:bodyPr>
          <a:lstStyle/>
          <a:p>
            <a:r>
              <a:rPr lang="en-US" sz="2000" dirty="0"/>
              <a:t>Mileage</a:t>
            </a:r>
          </a:p>
          <a:p>
            <a:r>
              <a:rPr lang="en-US" sz="2000" dirty="0"/>
              <a:t>Parking</a:t>
            </a:r>
          </a:p>
          <a:p>
            <a:r>
              <a:rPr lang="en-US" sz="2000" dirty="0"/>
              <a:t>Extra travel time</a:t>
            </a:r>
          </a:p>
          <a:p>
            <a:r>
              <a:rPr lang="en-US" sz="2000" dirty="0"/>
              <a:t>Travel, lodging, meals</a:t>
            </a:r>
          </a:p>
          <a:p>
            <a:r>
              <a:rPr lang="en-US" sz="2000" dirty="0"/>
              <a:t>Other costs</a:t>
            </a:r>
          </a:p>
          <a:p>
            <a:pPr marL="0" indent="0">
              <a:buNone/>
            </a:pPr>
            <a:endParaRPr lang="en-US" sz="2000" dirty="0"/>
          </a:p>
        </p:txBody>
      </p:sp>
      <p:sp>
        <p:nvSpPr>
          <p:cNvPr id="5" name="Slide Number Placeholder 4"/>
          <p:cNvSpPr>
            <a:spLocks noGrp="1"/>
          </p:cNvSpPr>
          <p:nvPr>
            <p:ph type="sldNum" sz="quarter" idx="12"/>
          </p:nvPr>
        </p:nvSpPr>
        <p:spPr/>
        <p:txBody>
          <a:bodyPr/>
          <a:lstStyle/>
          <a:p>
            <a:fld id="{19828383-6F4C-4080-AD2A-06585818F1C8}" type="slidenum">
              <a:rPr lang="en-US" smtClean="0"/>
              <a:t>27</a:t>
            </a:fld>
            <a:endParaRPr lang="en-US"/>
          </a:p>
        </p:txBody>
      </p:sp>
      <p:sp>
        <p:nvSpPr>
          <p:cNvPr id="4" name="Footer Placeholder 3">
            <a:extLst>
              <a:ext uri="{FF2B5EF4-FFF2-40B4-BE49-F238E27FC236}">
                <a16:creationId xmlns:a16="http://schemas.microsoft.com/office/drawing/2014/main" id="{BB2D4551-949E-4A6C-84F0-E9407801F3C5}"/>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2478983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AR" dirty="0">
                <a:solidFill>
                  <a:schemeClr val="accent2">
                    <a:lumMod val="75000"/>
                  </a:schemeClr>
                </a:solidFill>
              </a:rPr>
              <a:t>Expenses: </a:t>
            </a:r>
            <a:r>
              <a:rPr lang="en-US" dirty="0">
                <a:solidFill>
                  <a:schemeClr val="accent2">
                    <a:lumMod val="75000"/>
                  </a:schemeClr>
                </a:solidFill>
              </a:rPr>
              <a:t>Vehicle expenses</a:t>
            </a:r>
          </a:p>
        </p:txBody>
      </p:sp>
      <p:sp>
        <p:nvSpPr>
          <p:cNvPr id="3" name="Content Placeholder 2"/>
          <p:cNvSpPr>
            <a:spLocks noGrp="1"/>
          </p:cNvSpPr>
          <p:nvPr>
            <p:ph idx="1"/>
          </p:nvPr>
        </p:nvSpPr>
        <p:spPr/>
        <p:txBody>
          <a:bodyPr>
            <a:normAutofit/>
          </a:bodyPr>
          <a:lstStyle/>
          <a:p>
            <a:pPr marL="0" indent="0">
              <a:buNone/>
            </a:pPr>
            <a:r>
              <a:rPr lang="en-US" sz="2400" dirty="0">
                <a:solidFill>
                  <a:schemeClr val="tx1"/>
                </a:solidFill>
                <a:hlinkClick r:id="rId2">
                  <a:extLst>
                    <a:ext uri="{A12FA001-AC4F-418D-AE19-62706E023703}">
                      <ahyp:hlinkClr xmlns:ahyp="http://schemas.microsoft.com/office/drawing/2018/hyperlinkcolor" xmlns="" val="tx"/>
                    </a:ext>
                  </a:extLst>
                </a:hlinkClick>
              </a:rPr>
              <a:t>Cost of ownership </a:t>
            </a:r>
            <a:r>
              <a:rPr lang="en-US" sz="2400" dirty="0">
                <a:solidFill>
                  <a:schemeClr val="tx1"/>
                </a:solidFill>
              </a:rPr>
              <a:t>– Consumer Reports</a:t>
            </a:r>
          </a:p>
          <a:p>
            <a:pPr marL="0" indent="0">
              <a:buNone/>
            </a:pPr>
            <a:r>
              <a:rPr lang="en-US" sz="2400">
                <a:solidFill>
                  <a:schemeClr val="tx1"/>
                </a:solidFill>
              </a:rPr>
              <a:t>Check the cost of ownership of your car!</a:t>
            </a:r>
            <a:endParaRPr lang="en-US" sz="2400" dirty="0">
              <a:solidFill>
                <a:schemeClr val="tx1"/>
              </a:solidFill>
            </a:endParaRPr>
          </a:p>
          <a:p>
            <a:pPr marL="0" indent="0">
              <a:buNone/>
            </a:pPr>
            <a:endParaRPr lang="en-US" sz="2400" dirty="0">
              <a:solidFill>
                <a:schemeClr val="tx1"/>
              </a:solidFill>
            </a:endParaRPr>
          </a:p>
          <a:p>
            <a:pPr marL="0" indent="0">
              <a:buNone/>
            </a:pPr>
            <a:r>
              <a:rPr lang="en-US" sz="2400" dirty="0">
                <a:solidFill>
                  <a:schemeClr val="tx1"/>
                </a:solidFill>
                <a:hlinkClick r:id="rId3">
                  <a:extLst>
                    <a:ext uri="{A12FA001-AC4F-418D-AE19-62706E023703}">
                      <ahyp:hlinkClr xmlns:ahyp="http://schemas.microsoft.com/office/drawing/2018/hyperlinkcolor" xmlns="" val="tx"/>
                    </a:ext>
                  </a:extLst>
                </a:hlinkClick>
              </a:rPr>
              <a:t>Cost of ownership </a:t>
            </a:r>
            <a:r>
              <a:rPr lang="en-US" sz="2400" dirty="0">
                <a:solidFill>
                  <a:schemeClr val="tx1"/>
                </a:solidFill>
              </a:rPr>
              <a:t>– Kelly Blue Book</a:t>
            </a:r>
          </a:p>
          <a:p>
            <a:pPr marL="0" indent="0">
              <a:buNone/>
            </a:pPr>
            <a:endParaRPr lang="en-US" sz="2000" dirty="0">
              <a:solidFill>
                <a:schemeClr val="tx1"/>
              </a:solidFill>
            </a:endParaRPr>
          </a:p>
        </p:txBody>
      </p:sp>
      <p:sp>
        <p:nvSpPr>
          <p:cNvPr id="5" name="Slide Number Placeholder 4"/>
          <p:cNvSpPr>
            <a:spLocks noGrp="1"/>
          </p:cNvSpPr>
          <p:nvPr>
            <p:ph type="sldNum" sz="quarter" idx="12"/>
          </p:nvPr>
        </p:nvSpPr>
        <p:spPr/>
        <p:txBody>
          <a:bodyPr/>
          <a:lstStyle/>
          <a:p>
            <a:fld id="{19828383-6F4C-4080-AD2A-06585818F1C8}" type="slidenum">
              <a:rPr lang="en-US" smtClean="0"/>
              <a:t>28</a:t>
            </a:fld>
            <a:endParaRPr lang="en-US"/>
          </a:p>
        </p:txBody>
      </p:sp>
      <p:sp>
        <p:nvSpPr>
          <p:cNvPr id="4" name="Footer Placeholder 3">
            <a:extLst>
              <a:ext uri="{FF2B5EF4-FFF2-40B4-BE49-F238E27FC236}">
                <a16:creationId xmlns:a16="http://schemas.microsoft.com/office/drawing/2014/main" id="{8AC29041-D504-4DFC-B9EE-AE0C37D117DC}"/>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10534318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Vehicle expenses</a:t>
            </a:r>
          </a:p>
        </p:txBody>
      </p:sp>
      <p:sp>
        <p:nvSpPr>
          <p:cNvPr id="3" name="Content Placeholder 2"/>
          <p:cNvSpPr>
            <a:spLocks noGrp="1"/>
          </p:cNvSpPr>
          <p:nvPr>
            <p:ph idx="1"/>
          </p:nvPr>
        </p:nvSpPr>
        <p:spPr>
          <a:xfrm>
            <a:off x="804332" y="1488613"/>
            <a:ext cx="8596668" cy="3880773"/>
          </a:xfrm>
        </p:spPr>
        <p:txBody>
          <a:bodyPr>
            <a:normAutofit/>
          </a:bodyPr>
          <a:lstStyle/>
          <a:p>
            <a:pPr marL="0" indent="0">
              <a:buNone/>
            </a:pPr>
            <a:r>
              <a:rPr lang="en-US" sz="2000" dirty="0">
                <a:solidFill>
                  <a:schemeClr val="tx1"/>
                </a:solidFill>
                <a:hlinkClick r:id="rId3">
                  <a:extLst>
                    <a:ext uri="{A12FA001-AC4F-418D-AE19-62706E023703}">
                      <ahyp:hlinkClr xmlns:ahyp="http://schemas.microsoft.com/office/drawing/2018/hyperlinkcolor" xmlns="" val="tx"/>
                    </a:ext>
                  </a:extLst>
                </a:hlinkClick>
              </a:rPr>
              <a:t>Business mileage rates</a:t>
            </a:r>
            <a:r>
              <a:rPr lang="en-US" sz="2000" dirty="0">
                <a:solidFill>
                  <a:schemeClr val="tx1"/>
                </a:solidFill>
              </a:rPr>
              <a:t>, per the IRS</a:t>
            </a:r>
          </a:p>
          <a:p>
            <a:pPr marL="0" indent="0">
              <a:buNone/>
            </a:pPr>
            <a:endParaRPr lang="en-US" sz="2000" dirty="0">
              <a:solidFill>
                <a:schemeClr val="tx1"/>
              </a:solidFill>
            </a:endParaRPr>
          </a:p>
        </p:txBody>
      </p:sp>
      <p:sp>
        <p:nvSpPr>
          <p:cNvPr id="5" name="Slide Number Placeholder 4"/>
          <p:cNvSpPr>
            <a:spLocks noGrp="1"/>
          </p:cNvSpPr>
          <p:nvPr>
            <p:ph type="sldNum" sz="quarter" idx="12"/>
          </p:nvPr>
        </p:nvSpPr>
        <p:spPr/>
        <p:txBody>
          <a:bodyPr/>
          <a:lstStyle/>
          <a:p>
            <a:fld id="{19828383-6F4C-4080-AD2A-06585818F1C8}" type="slidenum">
              <a:rPr lang="en-US" smtClean="0"/>
              <a:t>29</a:t>
            </a:fld>
            <a:endParaRPr lang="en-US"/>
          </a:p>
        </p:txBody>
      </p:sp>
      <p:graphicFrame>
        <p:nvGraphicFramePr>
          <p:cNvPr id="4" name="Table 3">
            <a:extLst>
              <a:ext uri="{FF2B5EF4-FFF2-40B4-BE49-F238E27FC236}">
                <a16:creationId xmlns:a16="http://schemas.microsoft.com/office/drawing/2014/main" id="{D5F6C508-6FF4-4948-BF37-2FD9A94A5ABA}"/>
              </a:ext>
            </a:extLst>
          </p:cNvPr>
          <p:cNvGraphicFramePr>
            <a:graphicFrameLocks noGrp="1"/>
          </p:cNvGraphicFramePr>
          <p:nvPr>
            <p:extLst>
              <p:ext uri="{D42A27DB-BD31-4B8C-83A1-F6EECF244321}">
                <p14:modId xmlns:p14="http://schemas.microsoft.com/office/powerpoint/2010/main" val="3500853103"/>
              </p:ext>
            </p:extLst>
          </p:nvPr>
        </p:nvGraphicFramePr>
        <p:xfrm>
          <a:off x="804332" y="2602376"/>
          <a:ext cx="8128000" cy="3043469"/>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664072852"/>
                    </a:ext>
                  </a:extLst>
                </a:gridCol>
                <a:gridCol w="4064000">
                  <a:extLst>
                    <a:ext uri="{9D8B030D-6E8A-4147-A177-3AD203B41FA5}">
                      <a16:colId xmlns:a16="http://schemas.microsoft.com/office/drawing/2014/main" val="2518137163"/>
                    </a:ext>
                  </a:extLst>
                </a:gridCol>
              </a:tblGrid>
              <a:tr h="447589">
                <a:tc>
                  <a:txBody>
                    <a:bodyPr/>
                    <a:lstStyle/>
                    <a:p>
                      <a:r>
                        <a:rPr lang="es-AR"/>
                        <a:t>2010</a:t>
                      </a:r>
                    </a:p>
                  </a:txBody>
                  <a:tcPr/>
                </a:tc>
                <a:tc>
                  <a:txBody>
                    <a:bodyPr/>
                    <a:lstStyle/>
                    <a:p>
                      <a:r>
                        <a:rPr lang="es-AR"/>
                        <a:t>50 cents/mile</a:t>
                      </a:r>
                    </a:p>
                  </a:txBody>
                  <a:tcPr/>
                </a:tc>
                <a:extLst>
                  <a:ext uri="{0D108BD9-81ED-4DB2-BD59-A6C34878D82A}">
                    <a16:rowId xmlns:a16="http://schemas.microsoft.com/office/drawing/2014/main" val="811388461"/>
                  </a:ext>
                </a:extLst>
              </a:tr>
              <a:tr h="370840">
                <a:tc>
                  <a:txBody>
                    <a:bodyPr/>
                    <a:lstStyle/>
                    <a:p>
                      <a:r>
                        <a:rPr lang="es-AR"/>
                        <a:t>2011</a:t>
                      </a:r>
                    </a:p>
                  </a:txBody>
                  <a:tcPr/>
                </a:tc>
                <a:tc>
                  <a:txBody>
                    <a:bodyPr/>
                    <a:lstStyle/>
                    <a:p>
                      <a:r>
                        <a:rPr lang="es-AR"/>
                        <a:t>55.55</a:t>
                      </a:r>
                    </a:p>
                  </a:txBody>
                  <a:tcPr/>
                </a:tc>
                <a:extLst>
                  <a:ext uri="{0D108BD9-81ED-4DB2-BD59-A6C34878D82A}">
                    <a16:rowId xmlns:a16="http://schemas.microsoft.com/office/drawing/2014/main" val="1622827934"/>
                  </a:ext>
                </a:extLst>
              </a:tr>
              <a:tr h="370840">
                <a:tc>
                  <a:txBody>
                    <a:bodyPr/>
                    <a:lstStyle/>
                    <a:p>
                      <a:r>
                        <a:rPr lang="es-AR"/>
                        <a:t>2013</a:t>
                      </a:r>
                    </a:p>
                  </a:txBody>
                  <a:tcPr/>
                </a:tc>
                <a:tc>
                  <a:txBody>
                    <a:bodyPr/>
                    <a:lstStyle/>
                    <a:p>
                      <a:r>
                        <a:rPr lang="es-AR"/>
                        <a:t>56.5</a:t>
                      </a:r>
                    </a:p>
                  </a:txBody>
                  <a:tcPr/>
                </a:tc>
                <a:extLst>
                  <a:ext uri="{0D108BD9-81ED-4DB2-BD59-A6C34878D82A}">
                    <a16:rowId xmlns:a16="http://schemas.microsoft.com/office/drawing/2014/main" val="2506350803"/>
                  </a:ext>
                </a:extLst>
              </a:tr>
              <a:tr h="370840">
                <a:tc>
                  <a:txBody>
                    <a:bodyPr/>
                    <a:lstStyle/>
                    <a:p>
                      <a:r>
                        <a:rPr lang="es-AR"/>
                        <a:t>2015</a:t>
                      </a:r>
                    </a:p>
                  </a:txBody>
                  <a:tcPr/>
                </a:tc>
                <a:tc>
                  <a:txBody>
                    <a:bodyPr/>
                    <a:lstStyle/>
                    <a:p>
                      <a:r>
                        <a:rPr lang="es-AR"/>
                        <a:t>57.5</a:t>
                      </a:r>
                    </a:p>
                  </a:txBody>
                  <a:tcPr/>
                </a:tc>
                <a:extLst>
                  <a:ext uri="{0D108BD9-81ED-4DB2-BD59-A6C34878D82A}">
                    <a16:rowId xmlns:a16="http://schemas.microsoft.com/office/drawing/2014/main" val="1034075113"/>
                  </a:ext>
                </a:extLst>
              </a:tr>
              <a:tr h="370840">
                <a:tc>
                  <a:txBody>
                    <a:bodyPr/>
                    <a:lstStyle/>
                    <a:p>
                      <a:r>
                        <a:rPr lang="es-AR"/>
                        <a:t>2017</a:t>
                      </a:r>
                    </a:p>
                  </a:txBody>
                  <a:tcPr/>
                </a:tc>
                <a:tc>
                  <a:txBody>
                    <a:bodyPr/>
                    <a:lstStyle/>
                    <a:p>
                      <a:r>
                        <a:rPr lang="es-AR"/>
                        <a:t>53.5</a:t>
                      </a:r>
                    </a:p>
                  </a:txBody>
                  <a:tcPr/>
                </a:tc>
                <a:extLst>
                  <a:ext uri="{0D108BD9-81ED-4DB2-BD59-A6C34878D82A}">
                    <a16:rowId xmlns:a16="http://schemas.microsoft.com/office/drawing/2014/main" val="1553074425"/>
                  </a:ext>
                </a:extLst>
              </a:tr>
              <a:tr h="370840">
                <a:tc>
                  <a:txBody>
                    <a:bodyPr/>
                    <a:lstStyle/>
                    <a:p>
                      <a:r>
                        <a:rPr lang="es-AR"/>
                        <a:t>2019</a:t>
                      </a:r>
                    </a:p>
                  </a:txBody>
                  <a:tcPr/>
                </a:tc>
                <a:tc>
                  <a:txBody>
                    <a:bodyPr/>
                    <a:lstStyle/>
                    <a:p>
                      <a:r>
                        <a:rPr lang="es-AR"/>
                        <a:t>58</a:t>
                      </a:r>
                    </a:p>
                  </a:txBody>
                  <a:tcPr/>
                </a:tc>
                <a:extLst>
                  <a:ext uri="{0D108BD9-81ED-4DB2-BD59-A6C34878D82A}">
                    <a16:rowId xmlns:a16="http://schemas.microsoft.com/office/drawing/2014/main" val="1512381316"/>
                  </a:ext>
                </a:extLst>
              </a:tr>
              <a:tr h="370840">
                <a:tc>
                  <a:txBody>
                    <a:bodyPr/>
                    <a:lstStyle/>
                    <a:p>
                      <a:r>
                        <a:rPr lang="es-AR"/>
                        <a:t>2020</a:t>
                      </a:r>
                    </a:p>
                  </a:txBody>
                  <a:tcPr/>
                </a:tc>
                <a:tc>
                  <a:txBody>
                    <a:bodyPr/>
                    <a:lstStyle/>
                    <a:p>
                      <a:r>
                        <a:rPr lang="es-AR" dirty="0"/>
                        <a:t>57.5</a:t>
                      </a:r>
                    </a:p>
                  </a:txBody>
                  <a:tcPr/>
                </a:tc>
                <a:extLst>
                  <a:ext uri="{0D108BD9-81ED-4DB2-BD59-A6C34878D82A}">
                    <a16:rowId xmlns:a16="http://schemas.microsoft.com/office/drawing/2014/main" val="3331718256"/>
                  </a:ext>
                </a:extLst>
              </a:tr>
              <a:tr h="370840">
                <a:tc>
                  <a:txBody>
                    <a:bodyPr/>
                    <a:lstStyle/>
                    <a:p>
                      <a:r>
                        <a:rPr lang="es-AR" dirty="0"/>
                        <a:t>2022</a:t>
                      </a:r>
                    </a:p>
                  </a:txBody>
                  <a:tcPr/>
                </a:tc>
                <a:tc>
                  <a:txBody>
                    <a:bodyPr/>
                    <a:lstStyle/>
                    <a:p>
                      <a:r>
                        <a:rPr lang="es-AR" dirty="0"/>
                        <a:t>58.5</a:t>
                      </a:r>
                    </a:p>
                  </a:txBody>
                  <a:tcPr/>
                </a:tc>
                <a:extLst>
                  <a:ext uri="{0D108BD9-81ED-4DB2-BD59-A6C34878D82A}">
                    <a16:rowId xmlns:a16="http://schemas.microsoft.com/office/drawing/2014/main" val="1061965174"/>
                  </a:ext>
                </a:extLst>
              </a:tr>
            </a:tbl>
          </a:graphicData>
        </a:graphic>
      </p:graphicFrame>
      <p:sp>
        <p:nvSpPr>
          <p:cNvPr id="6" name="Footer Placeholder 5">
            <a:extLst>
              <a:ext uri="{FF2B5EF4-FFF2-40B4-BE49-F238E27FC236}">
                <a16:creationId xmlns:a16="http://schemas.microsoft.com/office/drawing/2014/main" id="{227E2897-F768-4102-9E01-604D5FD404DD}"/>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4091581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A05D2-28AE-4ED3-A2F5-8805D3AEE0BE}"/>
              </a:ext>
            </a:extLst>
          </p:cNvPr>
          <p:cNvSpPr>
            <a:spLocks noGrp="1"/>
          </p:cNvSpPr>
          <p:nvPr>
            <p:ph type="title"/>
          </p:nvPr>
        </p:nvSpPr>
        <p:spPr/>
        <p:txBody>
          <a:bodyPr/>
          <a:lstStyle/>
          <a:p>
            <a:r>
              <a:rPr lang="en-US" dirty="0">
                <a:solidFill>
                  <a:schemeClr val="accent2">
                    <a:lumMod val="75000"/>
                  </a:schemeClr>
                </a:solidFill>
              </a:rPr>
              <a:t>Business model: Small Language Service Company (less than 5 languages) </a:t>
            </a:r>
            <a:endParaRPr lang="es-AR" dirty="0">
              <a:solidFill>
                <a:schemeClr val="accent2">
                  <a:lumMod val="75000"/>
                </a:schemeClr>
              </a:solidFill>
            </a:endParaRPr>
          </a:p>
        </p:txBody>
      </p:sp>
      <p:sp>
        <p:nvSpPr>
          <p:cNvPr id="3" name="Content Placeholder 2">
            <a:extLst>
              <a:ext uri="{FF2B5EF4-FFF2-40B4-BE49-F238E27FC236}">
                <a16:creationId xmlns:a16="http://schemas.microsoft.com/office/drawing/2014/main" id="{8441CECE-2510-4663-A30B-FA3BFD7D45A7}"/>
              </a:ext>
            </a:extLst>
          </p:cNvPr>
          <p:cNvSpPr>
            <a:spLocks noGrp="1"/>
          </p:cNvSpPr>
          <p:nvPr>
            <p:ph idx="1"/>
          </p:nvPr>
        </p:nvSpPr>
        <p:spPr/>
        <p:txBody>
          <a:bodyPr>
            <a:normAutofit/>
          </a:bodyPr>
          <a:lstStyle/>
          <a:p>
            <a:r>
              <a:rPr lang="en-US" sz="2400" dirty="0"/>
              <a:t>Renders some services him/herself through direct contracts in those languages for which he or she is qualified.  </a:t>
            </a:r>
          </a:p>
          <a:p>
            <a:r>
              <a:rPr lang="en-US" sz="2400" dirty="0"/>
              <a:t>For some projects renders part of the services by him/herself and subcontracts other parts to other individual providers, and</a:t>
            </a:r>
          </a:p>
          <a:p>
            <a:r>
              <a:rPr lang="en-US" sz="2400" dirty="0"/>
              <a:t>Subcontracts services to other individual providers.</a:t>
            </a:r>
            <a:endParaRPr lang="es-AR" sz="2400" dirty="0"/>
          </a:p>
        </p:txBody>
      </p:sp>
      <p:sp>
        <p:nvSpPr>
          <p:cNvPr id="4" name="Footer Placeholder 3">
            <a:extLst>
              <a:ext uri="{FF2B5EF4-FFF2-40B4-BE49-F238E27FC236}">
                <a16:creationId xmlns:a16="http://schemas.microsoft.com/office/drawing/2014/main" id="{0EF6CA07-EEA7-459C-B95B-33EAB673E6C2}"/>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5" name="Slide Number Placeholder 4">
            <a:extLst>
              <a:ext uri="{FF2B5EF4-FFF2-40B4-BE49-F238E27FC236}">
                <a16:creationId xmlns:a16="http://schemas.microsoft.com/office/drawing/2014/main" id="{E3053E16-0FE7-4A09-A965-CE30F31D7136}"/>
              </a:ext>
            </a:extLst>
          </p:cNvPr>
          <p:cNvSpPr>
            <a:spLocks noGrp="1"/>
          </p:cNvSpPr>
          <p:nvPr>
            <p:ph type="sldNum" sz="quarter" idx="12"/>
          </p:nvPr>
        </p:nvSpPr>
        <p:spPr/>
        <p:txBody>
          <a:bodyPr/>
          <a:lstStyle/>
          <a:p>
            <a:fld id="{19828383-6F4C-4080-AD2A-06585818F1C8}" type="slidenum">
              <a:rPr lang="en-US" smtClean="0"/>
              <a:t>3</a:t>
            </a:fld>
            <a:endParaRPr lang="en-US" dirty="0"/>
          </a:p>
        </p:txBody>
      </p:sp>
    </p:spTree>
    <p:extLst>
      <p:ext uri="{BB962C8B-B14F-4D97-AF65-F5344CB8AC3E}">
        <p14:creationId xmlns:p14="http://schemas.microsoft.com/office/powerpoint/2010/main" val="6084618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Time: Non-billable work</a:t>
            </a:r>
          </a:p>
        </p:txBody>
      </p:sp>
      <p:sp>
        <p:nvSpPr>
          <p:cNvPr id="3" name="Content Placeholder 2"/>
          <p:cNvSpPr>
            <a:spLocks noGrp="1"/>
          </p:cNvSpPr>
          <p:nvPr>
            <p:ph idx="1"/>
          </p:nvPr>
        </p:nvSpPr>
        <p:spPr/>
        <p:txBody>
          <a:bodyPr>
            <a:normAutofit/>
          </a:bodyPr>
          <a:lstStyle/>
          <a:p>
            <a:pPr marL="0" indent="0">
              <a:buNone/>
            </a:pPr>
            <a:r>
              <a:rPr lang="en-US" sz="2000" dirty="0"/>
              <a:t>The </a:t>
            </a:r>
            <a:r>
              <a:rPr lang="en-US" sz="2000"/>
              <a:t>following items are part </a:t>
            </a:r>
            <a:r>
              <a:rPr lang="en-US" sz="2000" dirty="0"/>
              <a:t>of the 40-hour week for a contractor. They often take at least 8 hours a week. </a:t>
            </a:r>
          </a:p>
          <a:p>
            <a:r>
              <a:rPr lang="en-US" sz="2000" dirty="0"/>
              <a:t>Networking</a:t>
            </a:r>
          </a:p>
          <a:p>
            <a:r>
              <a:rPr lang="en-US" sz="2000" dirty="0"/>
              <a:t>Billing</a:t>
            </a:r>
          </a:p>
          <a:p>
            <a:r>
              <a:rPr lang="en-US" sz="2000" dirty="0"/>
              <a:t>Following up on clients</a:t>
            </a:r>
          </a:p>
          <a:p>
            <a:r>
              <a:rPr lang="en-US" sz="2000" dirty="0"/>
              <a:t>Negotiating</a:t>
            </a:r>
          </a:p>
          <a:p>
            <a:r>
              <a:rPr lang="en-US" sz="2000"/>
              <a:t>Training</a:t>
            </a:r>
          </a:p>
          <a:p>
            <a:pPr marL="0" indent="0">
              <a:buNone/>
            </a:pPr>
            <a:r>
              <a:rPr lang="en-US" sz="2000"/>
              <a:t>Include them in your cost of doing business! </a:t>
            </a:r>
            <a:endParaRPr lang="en-US" sz="2000" dirty="0"/>
          </a:p>
          <a:p>
            <a:pPr marL="0" indent="0">
              <a:buNone/>
            </a:pPr>
            <a:endParaRPr lang="en-US" dirty="0"/>
          </a:p>
        </p:txBody>
      </p:sp>
      <p:sp>
        <p:nvSpPr>
          <p:cNvPr id="5" name="Slide Number Placeholder 4"/>
          <p:cNvSpPr>
            <a:spLocks noGrp="1"/>
          </p:cNvSpPr>
          <p:nvPr>
            <p:ph type="sldNum" sz="quarter" idx="12"/>
          </p:nvPr>
        </p:nvSpPr>
        <p:spPr/>
        <p:txBody>
          <a:bodyPr/>
          <a:lstStyle/>
          <a:p>
            <a:fld id="{19828383-6F4C-4080-AD2A-06585818F1C8}" type="slidenum">
              <a:rPr lang="en-US" smtClean="0"/>
              <a:t>30</a:t>
            </a:fld>
            <a:endParaRPr lang="en-US"/>
          </a:p>
        </p:txBody>
      </p:sp>
      <p:sp>
        <p:nvSpPr>
          <p:cNvPr id="4" name="Footer Placeholder 3">
            <a:extLst>
              <a:ext uri="{FF2B5EF4-FFF2-40B4-BE49-F238E27FC236}">
                <a16:creationId xmlns:a16="http://schemas.microsoft.com/office/drawing/2014/main" id="{3863EC12-A143-4A4D-A0D6-D2C319149695}"/>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26308609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Time: Personal</a:t>
            </a:r>
          </a:p>
        </p:txBody>
      </p:sp>
      <p:sp>
        <p:nvSpPr>
          <p:cNvPr id="3" name="Content Placeholder 2"/>
          <p:cNvSpPr>
            <a:spLocks noGrp="1"/>
          </p:cNvSpPr>
          <p:nvPr>
            <p:ph idx="1"/>
          </p:nvPr>
        </p:nvSpPr>
        <p:spPr/>
        <p:txBody>
          <a:bodyPr>
            <a:normAutofit lnSpcReduction="10000"/>
          </a:bodyPr>
          <a:lstStyle/>
          <a:p>
            <a:r>
              <a:rPr lang="en-US" sz="2400" dirty="0"/>
              <a:t>Non-billable work during personal time </a:t>
            </a:r>
            <a:r>
              <a:rPr lang="en-US" sz="2400"/>
              <a:t>leads to:</a:t>
            </a:r>
            <a:endParaRPr lang="en-US" sz="2400" dirty="0"/>
          </a:p>
          <a:p>
            <a:r>
              <a:rPr lang="en-US" sz="2400" dirty="0"/>
              <a:t>Distracted work during work time</a:t>
            </a:r>
            <a:r>
              <a:rPr lang="en-US" sz="2400"/>
              <a:t>, which leads to:</a:t>
            </a:r>
            <a:endParaRPr lang="en-US" sz="2400" dirty="0"/>
          </a:p>
          <a:p>
            <a:r>
              <a:rPr lang="en-US" sz="2400" dirty="0"/>
              <a:t>Not keeping work commitments</a:t>
            </a:r>
            <a:r>
              <a:rPr lang="en-US" sz="2400"/>
              <a:t>, which leads to:</a:t>
            </a:r>
            <a:endParaRPr lang="en-US" sz="2400" dirty="0"/>
          </a:p>
          <a:p>
            <a:r>
              <a:rPr lang="en-US" sz="2400" dirty="0"/>
              <a:t>Poor quality work</a:t>
            </a:r>
            <a:r>
              <a:rPr lang="en-US" sz="2400"/>
              <a:t>, which leads to:</a:t>
            </a:r>
            <a:endParaRPr lang="en-US" sz="2400" dirty="0"/>
          </a:p>
          <a:p>
            <a:r>
              <a:rPr lang="en-US" sz="2400"/>
              <a:t>Losing clients</a:t>
            </a:r>
          </a:p>
          <a:p>
            <a:endParaRPr lang="en-US" sz="2400"/>
          </a:p>
          <a:p>
            <a:pPr marL="0" indent="0">
              <a:buNone/>
            </a:pPr>
            <a:r>
              <a:rPr lang="en-US" sz="2400"/>
              <a:t>Do you have a better plan?</a:t>
            </a:r>
            <a:endParaRPr lang="en-US" sz="2400" dirty="0"/>
          </a:p>
          <a:p>
            <a:pPr marL="0" indent="0">
              <a:buNone/>
            </a:pPr>
            <a:r>
              <a:rPr lang="en-US" sz="2400" dirty="0"/>
              <a:t> </a:t>
            </a:r>
          </a:p>
        </p:txBody>
      </p:sp>
      <p:sp>
        <p:nvSpPr>
          <p:cNvPr id="5" name="Slide Number Placeholder 4"/>
          <p:cNvSpPr>
            <a:spLocks noGrp="1"/>
          </p:cNvSpPr>
          <p:nvPr>
            <p:ph type="sldNum" sz="quarter" idx="12"/>
          </p:nvPr>
        </p:nvSpPr>
        <p:spPr/>
        <p:txBody>
          <a:bodyPr/>
          <a:lstStyle/>
          <a:p>
            <a:fld id="{19828383-6F4C-4080-AD2A-06585818F1C8}" type="slidenum">
              <a:rPr lang="en-US" smtClean="0"/>
              <a:t>31</a:t>
            </a:fld>
            <a:endParaRPr lang="en-US"/>
          </a:p>
        </p:txBody>
      </p:sp>
      <p:sp>
        <p:nvSpPr>
          <p:cNvPr id="4" name="Footer Placeholder 3">
            <a:extLst>
              <a:ext uri="{FF2B5EF4-FFF2-40B4-BE49-F238E27FC236}">
                <a16:creationId xmlns:a16="http://schemas.microsoft.com/office/drawing/2014/main" id="{47DC341E-1AC7-446B-9A2F-9AEB8AB75FC0}"/>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41273270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Target income</a:t>
            </a:r>
          </a:p>
        </p:txBody>
      </p:sp>
      <p:sp>
        <p:nvSpPr>
          <p:cNvPr id="3" name="Content Placeholder 2"/>
          <p:cNvSpPr>
            <a:spLocks noGrp="1"/>
          </p:cNvSpPr>
          <p:nvPr>
            <p:ph idx="1"/>
          </p:nvPr>
        </p:nvSpPr>
        <p:spPr>
          <a:xfrm>
            <a:off x="677334" y="2160589"/>
            <a:ext cx="8596668" cy="3880773"/>
          </a:xfrm>
        </p:spPr>
        <p:txBody>
          <a:bodyPr>
            <a:normAutofit/>
          </a:bodyPr>
          <a:lstStyle/>
          <a:p>
            <a:pPr marL="0" indent="0">
              <a:buNone/>
            </a:pPr>
            <a:r>
              <a:rPr lang="en-US" sz="2000" dirty="0"/>
              <a:t>Two approaches:</a:t>
            </a:r>
          </a:p>
          <a:p>
            <a:r>
              <a:rPr lang="en-US" sz="2000" dirty="0"/>
              <a:t>What would be the take home pay of someone in an equally prestigious/interesting job?</a:t>
            </a:r>
          </a:p>
          <a:p>
            <a:r>
              <a:rPr lang="en-US" sz="2000" dirty="0"/>
              <a:t>What bills do I want to be able to pay?</a:t>
            </a:r>
          </a:p>
          <a:p>
            <a:pPr marL="0" indent="0">
              <a:buNone/>
            </a:pPr>
            <a:endParaRPr lang="en-US" sz="2000" dirty="0"/>
          </a:p>
          <a:p>
            <a:pPr marL="0" indent="0">
              <a:buNone/>
            </a:pPr>
            <a:r>
              <a:rPr lang="en-US" sz="2000" dirty="0"/>
              <a:t>Why check a target?</a:t>
            </a:r>
          </a:p>
          <a:p>
            <a:pPr marL="0" indent="0">
              <a:buNone/>
            </a:pPr>
            <a:r>
              <a:rPr lang="en-US" sz="2000" dirty="0"/>
              <a:t>If we don’t know where we’re going we will never know whether we got there. </a:t>
            </a:r>
          </a:p>
        </p:txBody>
      </p:sp>
      <p:sp>
        <p:nvSpPr>
          <p:cNvPr id="5" name="Slide Number Placeholder 4"/>
          <p:cNvSpPr>
            <a:spLocks noGrp="1"/>
          </p:cNvSpPr>
          <p:nvPr>
            <p:ph type="sldNum" sz="quarter" idx="12"/>
          </p:nvPr>
        </p:nvSpPr>
        <p:spPr/>
        <p:txBody>
          <a:bodyPr/>
          <a:lstStyle/>
          <a:p>
            <a:fld id="{19828383-6F4C-4080-AD2A-06585818F1C8}" type="slidenum">
              <a:rPr lang="en-US" smtClean="0"/>
              <a:t>32</a:t>
            </a:fld>
            <a:endParaRPr lang="en-US"/>
          </a:p>
        </p:txBody>
      </p:sp>
      <p:sp>
        <p:nvSpPr>
          <p:cNvPr id="4" name="Footer Placeholder 3">
            <a:extLst>
              <a:ext uri="{FF2B5EF4-FFF2-40B4-BE49-F238E27FC236}">
                <a16:creationId xmlns:a16="http://schemas.microsoft.com/office/drawing/2014/main" id="{282FA5E6-8544-4D6C-8AB0-419A58E23E38}"/>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3670613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88324"/>
            <a:ext cx="8596668" cy="1136822"/>
          </a:xfrm>
        </p:spPr>
        <p:txBody>
          <a:bodyPr>
            <a:normAutofit fontScale="90000"/>
          </a:bodyPr>
          <a:lstStyle/>
          <a:p>
            <a:r>
              <a:rPr lang="en-US" dirty="0">
                <a:solidFill>
                  <a:schemeClr val="accent2">
                    <a:lumMod val="75000"/>
                  </a:schemeClr>
                </a:solidFill>
              </a:rPr>
              <a:t>Salaries of comparable professions and of translators and interpreters </a:t>
            </a:r>
          </a:p>
        </p:txBody>
      </p:sp>
      <p:sp>
        <p:nvSpPr>
          <p:cNvPr id="3" name="Content Placeholder 2"/>
          <p:cNvSpPr>
            <a:spLocks noGrp="1"/>
          </p:cNvSpPr>
          <p:nvPr>
            <p:ph idx="1"/>
          </p:nvPr>
        </p:nvSpPr>
        <p:spPr>
          <a:xfrm>
            <a:off x="677333" y="1538868"/>
            <a:ext cx="9760007" cy="4565369"/>
          </a:xfrm>
        </p:spPr>
        <p:txBody>
          <a:bodyPr>
            <a:normAutofit/>
          </a:bodyPr>
          <a:lstStyle/>
          <a:p>
            <a:pPr marL="0" indent="0">
              <a:buNone/>
            </a:pPr>
            <a:r>
              <a:rPr lang="en-US" sz="1400" dirty="0">
                <a:solidFill>
                  <a:schemeClr val="tx1"/>
                </a:solidFill>
              </a:rPr>
              <a:t>The OOH states that </a:t>
            </a:r>
            <a:r>
              <a:rPr lang="en-US" sz="1400" dirty="0">
                <a:solidFill>
                  <a:schemeClr val="accent2">
                    <a:lumMod val="75000"/>
                  </a:schemeClr>
                </a:solidFill>
                <a:hlinkClick r:id="rId2">
                  <a:extLst>
                    <a:ext uri="{A12FA001-AC4F-418D-AE19-62706E023703}">
                      <ahyp:hlinkClr xmlns:ahyp="http://schemas.microsoft.com/office/drawing/2018/hyperlinkcolor" xmlns="" val="tx"/>
                    </a:ext>
                  </a:extLst>
                </a:hlinkClick>
              </a:rPr>
              <a:t>29% are self-employed</a:t>
            </a:r>
            <a:r>
              <a:rPr lang="en-US" sz="1400" dirty="0">
                <a:solidFill>
                  <a:schemeClr val="tx1"/>
                </a:solidFill>
              </a:rPr>
              <a:t>. However, the </a:t>
            </a:r>
            <a:r>
              <a:rPr lang="en-US" sz="1400" dirty="0">
                <a:solidFill>
                  <a:schemeClr val="tx1"/>
                </a:solidFill>
                <a:hlinkClick r:id="rId3">
                  <a:extLst>
                    <a:ext uri="{A12FA001-AC4F-418D-AE19-62706E023703}">
                      <ahyp:hlinkClr xmlns:ahyp="http://schemas.microsoft.com/office/drawing/2018/hyperlinkcolor" xmlns="" val="tx"/>
                    </a:ext>
                  </a:extLst>
                </a:hlinkClick>
              </a:rPr>
              <a:t>ALC survey of 2015 </a:t>
            </a:r>
            <a:r>
              <a:rPr lang="en-US" sz="1400" dirty="0">
                <a:solidFill>
                  <a:schemeClr val="tx1"/>
                </a:solidFill>
              </a:rPr>
              <a:t>states that 89% of the work is done by freelancers. </a:t>
            </a:r>
            <a:endParaRPr lang="en-US" sz="2000" dirty="0">
              <a:solidFill>
                <a:schemeClr val="tx1"/>
              </a:solidFill>
            </a:endParaRPr>
          </a:p>
          <a:p>
            <a:pPr marL="0" indent="0">
              <a:buNone/>
            </a:pPr>
            <a:endParaRPr lang="en-US" sz="2000" dirty="0">
              <a:solidFill>
                <a:schemeClr val="tx1"/>
              </a:solidFill>
            </a:endParaRPr>
          </a:p>
        </p:txBody>
      </p:sp>
      <p:sp>
        <p:nvSpPr>
          <p:cNvPr id="5" name="Slide Number Placeholder 4"/>
          <p:cNvSpPr>
            <a:spLocks noGrp="1"/>
          </p:cNvSpPr>
          <p:nvPr>
            <p:ph type="sldNum" sz="quarter" idx="12"/>
          </p:nvPr>
        </p:nvSpPr>
        <p:spPr/>
        <p:txBody>
          <a:bodyPr/>
          <a:lstStyle/>
          <a:p>
            <a:fld id="{19828383-6F4C-4080-AD2A-06585818F1C8}" type="slidenum">
              <a:rPr lang="en-US" smtClean="0"/>
              <a:t>33</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661790161"/>
              </p:ext>
            </p:extLst>
          </p:nvPr>
        </p:nvGraphicFramePr>
        <p:xfrm>
          <a:off x="311664" y="2254372"/>
          <a:ext cx="5245672" cy="3134360"/>
        </p:xfrm>
        <a:graphic>
          <a:graphicData uri="http://schemas.openxmlformats.org/drawingml/2006/table">
            <a:tbl>
              <a:tblPr firstRow="1" bandRow="1">
                <a:tableStyleId>{69CF1AB2-1976-4502-BF36-3FF5EA218861}</a:tableStyleId>
              </a:tblPr>
              <a:tblGrid>
                <a:gridCol w="3480321">
                  <a:extLst>
                    <a:ext uri="{9D8B030D-6E8A-4147-A177-3AD203B41FA5}">
                      <a16:colId xmlns:a16="http://schemas.microsoft.com/office/drawing/2014/main" val="20000"/>
                    </a:ext>
                  </a:extLst>
                </a:gridCol>
                <a:gridCol w="1765351">
                  <a:extLst>
                    <a:ext uri="{9D8B030D-6E8A-4147-A177-3AD203B41FA5}">
                      <a16:colId xmlns:a16="http://schemas.microsoft.com/office/drawing/2014/main" val="20001"/>
                    </a:ext>
                  </a:extLst>
                </a:gridCol>
              </a:tblGrid>
              <a:tr h="221532">
                <a:tc>
                  <a:txBody>
                    <a:bodyPr/>
                    <a:lstStyle/>
                    <a:p>
                      <a:r>
                        <a:rPr lang="en-US" noProof="0">
                          <a:solidFill>
                            <a:schemeClr val="tx1"/>
                          </a:solidFill>
                        </a:rPr>
                        <a:t>Salaries of comparable professions</a:t>
                      </a:r>
                    </a:p>
                  </a:txBody>
                  <a:tcPr/>
                </a:tc>
                <a:tc>
                  <a:txBody>
                    <a:bodyPr/>
                    <a:lstStyle/>
                    <a:p>
                      <a:r>
                        <a:rPr lang="en-US" sz="900" noProof="0" dirty="0">
                          <a:solidFill>
                            <a:schemeClr val="tx1"/>
                          </a:solidFill>
                        </a:rPr>
                        <a:t>Source: </a:t>
                      </a:r>
                      <a:r>
                        <a:rPr lang="en-US" sz="900" noProof="0" dirty="0">
                          <a:solidFill>
                            <a:schemeClr val="tx1"/>
                          </a:solidFill>
                          <a:hlinkClick r:id="rId4">
                            <a:extLst>
                              <a:ext uri="{A12FA001-AC4F-418D-AE19-62706E023703}">
                                <ahyp:hlinkClr xmlns:ahyp="http://schemas.microsoft.com/office/drawing/2018/hyperlinkcolor" xmlns="" val="tx"/>
                              </a:ext>
                            </a:extLst>
                          </a:hlinkClick>
                        </a:rPr>
                        <a:t>Occupational Outlook Handbook of Comparable Professions</a:t>
                      </a:r>
                      <a:endParaRPr lang="en-US" sz="900" noProof="0" dirty="0">
                        <a:solidFill>
                          <a:schemeClr val="tx1"/>
                        </a:solidFill>
                      </a:endParaRPr>
                    </a:p>
                  </a:txBody>
                  <a:tcPr/>
                </a:tc>
                <a:extLst>
                  <a:ext uri="{0D108BD9-81ED-4DB2-BD59-A6C34878D82A}">
                    <a16:rowId xmlns:a16="http://schemas.microsoft.com/office/drawing/2014/main" val="3945052451"/>
                  </a:ext>
                </a:extLst>
              </a:tr>
              <a:tr h="370840">
                <a:tc>
                  <a:txBody>
                    <a:bodyPr/>
                    <a:lstStyle/>
                    <a:p>
                      <a:r>
                        <a:rPr lang="en-US" noProof="0">
                          <a:solidFill>
                            <a:schemeClr val="tx1"/>
                          </a:solidFill>
                        </a:rPr>
                        <a:t>Adult literacy and GED teachers</a:t>
                      </a:r>
                    </a:p>
                  </a:txBody>
                  <a:tcPr/>
                </a:tc>
                <a:tc>
                  <a:txBody>
                    <a:bodyPr/>
                    <a:lstStyle/>
                    <a:p>
                      <a:r>
                        <a:rPr lang="en-US" noProof="0" dirty="0">
                          <a:solidFill>
                            <a:schemeClr val="tx1"/>
                          </a:solidFill>
                        </a:rPr>
                        <a:t>$55,350</a:t>
                      </a:r>
                    </a:p>
                  </a:txBody>
                  <a:tcPr/>
                </a:tc>
                <a:extLst>
                  <a:ext uri="{0D108BD9-81ED-4DB2-BD59-A6C34878D82A}">
                    <a16:rowId xmlns:a16="http://schemas.microsoft.com/office/drawing/2014/main" val="10000"/>
                  </a:ext>
                </a:extLst>
              </a:tr>
              <a:tr h="370840">
                <a:tc>
                  <a:txBody>
                    <a:bodyPr/>
                    <a:lstStyle/>
                    <a:p>
                      <a:r>
                        <a:rPr lang="en-US" noProof="0">
                          <a:solidFill>
                            <a:schemeClr val="tx1"/>
                          </a:solidFill>
                        </a:rPr>
                        <a:t>Court reporters</a:t>
                      </a:r>
                    </a:p>
                  </a:txBody>
                  <a:tcPr/>
                </a:tc>
                <a:tc>
                  <a:txBody>
                    <a:bodyPr/>
                    <a:lstStyle/>
                    <a:p>
                      <a:r>
                        <a:rPr lang="en-US" noProof="0" dirty="0">
                          <a:solidFill>
                            <a:schemeClr val="tx1"/>
                          </a:solidFill>
                        </a:rPr>
                        <a:t>$61,660</a:t>
                      </a:r>
                    </a:p>
                  </a:txBody>
                  <a:tcPr/>
                </a:tc>
                <a:extLst>
                  <a:ext uri="{0D108BD9-81ED-4DB2-BD59-A6C34878D82A}">
                    <a16:rowId xmlns:a16="http://schemas.microsoft.com/office/drawing/2014/main" val="10001"/>
                  </a:ext>
                </a:extLst>
              </a:tr>
              <a:tr h="370840">
                <a:tc>
                  <a:txBody>
                    <a:bodyPr/>
                    <a:lstStyle/>
                    <a:p>
                      <a:r>
                        <a:rPr lang="en-US" noProof="0">
                          <a:solidFill>
                            <a:schemeClr val="tx1"/>
                          </a:solidFill>
                        </a:rPr>
                        <a:t>Kindergarten</a:t>
                      </a:r>
                      <a:r>
                        <a:rPr lang="en-US" baseline="0" noProof="0">
                          <a:solidFill>
                            <a:schemeClr val="tx1"/>
                          </a:solidFill>
                        </a:rPr>
                        <a:t> and Elementary School Teachers</a:t>
                      </a:r>
                      <a:endParaRPr lang="en-US" noProof="0">
                        <a:solidFill>
                          <a:schemeClr val="tx1"/>
                        </a:solidFill>
                      </a:endParaRPr>
                    </a:p>
                  </a:txBody>
                  <a:tcPr/>
                </a:tc>
                <a:tc>
                  <a:txBody>
                    <a:bodyPr/>
                    <a:lstStyle/>
                    <a:p>
                      <a:r>
                        <a:rPr lang="en-US" noProof="0" dirty="0">
                          <a:solidFill>
                            <a:schemeClr val="tx1"/>
                          </a:solidFill>
                        </a:rPr>
                        <a:t>$60,660</a:t>
                      </a:r>
                    </a:p>
                  </a:txBody>
                  <a:tcPr/>
                </a:tc>
                <a:extLst>
                  <a:ext uri="{0D108BD9-81ED-4DB2-BD59-A6C34878D82A}">
                    <a16:rowId xmlns:a16="http://schemas.microsoft.com/office/drawing/2014/main" val="10002"/>
                  </a:ext>
                </a:extLst>
              </a:tr>
              <a:tr h="370840">
                <a:tc>
                  <a:txBody>
                    <a:bodyPr/>
                    <a:lstStyle/>
                    <a:p>
                      <a:r>
                        <a:rPr lang="en-US" noProof="0">
                          <a:solidFill>
                            <a:schemeClr val="tx1"/>
                          </a:solidFill>
                        </a:rPr>
                        <a:t>Postsecondary Teachers</a:t>
                      </a:r>
                    </a:p>
                  </a:txBody>
                  <a:tcPr/>
                </a:tc>
                <a:tc>
                  <a:txBody>
                    <a:bodyPr/>
                    <a:lstStyle/>
                    <a:p>
                      <a:r>
                        <a:rPr lang="en-US" noProof="0" dirty="0">
                          <a:solidFill>
                            <a:schemeClr val="tx1"/>
                          </a:solidFill>
                        </a:rPr>
                        <a:t>$80,560</a:t>
                      </a:r>
                    </a:p>
                  </a:txBody>
                  <a:tcPr/>
                </a:tc>
                <a:extLst>
                  <a:ext uri="{0D108BD9-81ED-4DB2-BD59-A6C34878D82A}">
                    <a16:rowId xmlns:a16="http://schemas.microsoft.com/office/drawing/2014/main" val="10003"/>
                  </a:ext>
                </a:extLst>
              </a:tr>
              <a:tr h="370840">
                <a:tc>
                  <a:txBody>
                    <a:bodyPr/>
                    <a:lstStyle/>
                    <a:p>
                      <a:r>
                        <a:rPr lang="en-US" noProof="0">
                          <a:solidFill>
                            <a:schemeClr val="tx1"/>
                          </a:solidFill>
                        </a:rPr>
                        <a:t>Technical Writers</a:t>
                      </a:r>
                    </a:p>
                  </a:txBody>
                  <a:tcPr/>
                </a:tc>
                <a:tc>
                  <a:txBody>
                    <a:bodyPr/>
                    <a:lstStyle/>
                    <a:p>
                      <a:r>
                        <a:rPr lang="en-US" noProof="0" dirty="0">
                          <a:solidFill>
                            <a:schemeClr val="tx1"/>
                          </a:solidFill>
                        </a:rPr>
                        <a:t>$74,750</a:t>
                      </a:r>
                    </a:p>
                  </a:txBody>
                  <a:tcPr/>
                </a:tc>
                <a:extLst>
                  <a:ext uri="{0D108BD9-81ED-4DB2-BD59-A6C34878D82A}">
                    <a16:rowId xmlns:a16="http://schemas.microsoft.com/office/drawing/2014/main" val="10004"/>
                  </a:ext>
                </a:extLst>
              </a:tr>
              <a:tr h="370840">
                <a:tc>
                  <a:txBody>
                    <a:bodyPr/>
                    <a:lstStyle/>
                    <a:p>
                      <a:r>
                        <a:rPr lang="en-US" noProof="0">
                          <a:solidFill>
                            <a:schemeClr val="tx1"/>
                          </a:solidFill>
                        </a:rPr>
                        <a:t>Writers and</a:t>
                      </a:r>
                      <a:r>
                        <a:rPr lang="en-US" baseline="0" noProof="0">
                          <a:solidFill>
                            <a:schemeClr val="tx1"/>
                          </a:solidFill>
                        </a:rPr>
                        <a:t> Authors</a:t>
                      </a:r>
                      <a:endParaRPr lang="en-US" noProof="0">
                        <a:solidFill>
                          <a:schemeClr val="tx1"/>
                        </a:solidFill>
                      </a:endParaRPr>
                    </a:p>
                  </a:txBody>
                  <a:tcPr/>
                </a:tc>
                <a:tc>
                  <a:txBody>
                    <a:bodyPr/>
                    <a:lstStyle/>
                    <a:p>
                      <a:r>
                        <a:rPr lang="en-US" noProof="0" dirty="0">
                          <a:solidFill>
                            <a:schemeClr val="tx1"/>
                          </a:solidFill>
                        </a:rPr>
                        <a:t>$67,120</a:t>
                      </a:r>
                    </a:p>
                  </a:txBody>
                  <a:tcPr/>
                </a:tc>
                <a:extLst>
                  <a:ext uri="{0D108BD9-81ED-4DB2-BD59-A6C34878D82A}">
                    <a16:rowId xmlns:a16="http://schemas.microsoft.com/office/drawing/2014/main" val="10005"/>
                  </a:ext>
                </a:extLst>
              </a:tr>
            </a:tbl>
          </a:graphicData>
        </a:graphic>
      </p:graphicFrame>
      <p:graphicFrame>
        <p:nvGraphicFramePr>
          <p:cNvPr id="6" name="Table 5">
            <a:extLst>
              <a:ext uri="{FF2B5EF4-FFF2-40B4-BE49-F238E27FC236}">
                <a16:creationId xmlns:a16="http://schemas.microsoft.com/office/drawing/2014/main" id="{0CED25FA-8AB2-4FF0-B2C5-F8346913110E}"/>
              </a:ext>
            </a:extLst>
          </p:cNvPr>
          <p:cNvGraphicFramePr>
            <a:graphicFrameLocks noGrp="1"/>
          </p:cNvGraphicFramePr>
          <p:nvPr>
            <p:extLst>
              <p:ext uri="{D42A27DB-BD31-4B8C-83A1-F6EECF244321}">
                <p14:modId xmlns:p14="http://schemas.microsoft.com/office/powerpoint/2010/main" val="3222259114"/>
              </p:ext>
            </p:extLst>
          </p:nvPr>
        </p:nvGraphicFramePr>
        <p:xfrm>
          <a:off x="5840626" y="2254372"/>
          <a:ext cx="5344527" cy="2722880"/>
        </p:xfrm>
        <a:graphic>
          <a:graphicData uri="http://schemas.openxmlformats.org/drawingml/2006/table">
            <a:tbl>
              <a:tblPr firstRow="1" bandRow="1">
                <a:tableStyleId>{69CF1AB2-1976-4502-BF36-3FF5EA218861}</a:tableStyleId>
              </a:tblPr>
              <a:tblGrid>
                <a:gridCol w="3379924">
                  <a:extLst>
                    <a:ext uri="{9D8B030D-6E8A-4147-A177-3AD203B41FA5}">
                      <a16:colId xmlns:a16="http://schemas.microsoft.com/office/drawing/2014/main" val="20000"/>
                    </a:ext>
                  </a:extLst>
                </a:gridCol>
                <a:gridCol w="1964603">
                  <a:extLst>
                    <a:ext uri="{9D8B030D-6E8A-4147-A177-3AD203B41FA5}">
                      <a16:colId xmlns:a16="http://schemas.microsoft.com/office/drawing/2014/main" val="20001"/>
                    </a:ext>
                  </a:extLst>
                </a:gridCol>
              </a:tblGrid>
              <a:tr h="203069">
                <a:tc>
                  <a:txBody>
                    <a:bodyPr/>
                    <a:lstStyle/>
                    <a:p>
                      <a:r>
                        <a:rPr lang="en-US" noProof="0">
                          <a:solidFill>
                            <a:schemeClr val="tx1"/>
                          </a:solidFill>
                        </a:rPr>
                        <a:t>Salaries of translators and interpreters</a:t>
                      </a:r>
                      <a:endParaRPr lang="en-US" noProof="0" dirty="0">
                        <a:solidFill>
                          <a:schemeClr val="tx1"/>
                        </a:solidFill>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s-AR" sz="1000">
                          <a:solidFill>
                            <a:schemeClr val="tx1"/>
                          </a:solidFill>
                        </a:rPr>
                        <a:t>Source: </a:t>
                      </a:r>
                      <a:r>
                        <a:rPr lang="es-AR" sz="1000">
                          <a:solidFill>
                            <a:schemeClr val="tx1"/>
                          </a:solidFill>
                          <a:hlinkClick r:id="rId5">
                            <a:extLst>
                              <a:ext uri="{A12FA001-AC4F-418D-AE19-62706E023703}">
                                <ahyp:hlinkClr xmlns:ahyp="http://schemas.microsoft.com/office/drawing/2018/hyperlinkcolor" xmlns="" val="tx"/>
                              </a:ext>
                            </a:extLst>
                          </a:hlinkClick>
                        </a:rPr>
                        <a:t>Occupational Outlook Handbook of Comparable Professions</a:t>
                      </a:r>
                      <a:endParaRPr lang="es-AR" sz="1000">
                        <a:solidFill>
                          <a:schemeClr val="tx1"/>
                        </a:solidFill>
                      </a:endParaRPr>
                    </a:p>
                    <a:p>
                      <a:endParaRPr lang="en-US" sz="1000" noProof="0" dirty="0">
                        <a:solidFill>
                          <a:schemeClr val="tx1"/>
                        </a:solidFill>
                      </a:endParaRPr>
                    </a:p>
                  </a:txBody>
                  <a:tcPr/>
                </a:tc>
                <a:extLst>
                  <a:ext uri="{0D108BD9-81ED-4DB2-BD59-A6C34878D82A}">
                    <a16:rowId xmlns:a16="http://schemas.microsoft.com/office/drawing/2014/main" val="3416585715"/>
                  </a:ext>
                </a:extLst>
              </a:tr>
              <a:tr h="0">
                <a:tc>
                  <a:txBody>
                    <a:bodyPr/>
                    <a:lstStyle/>
                    <a:p>
                      <a:r>
                        <a:rPr lang="en-US" noProof="0" dirty="0">
                          <a:solidFill>
                            <a:schemeClr val="tx1"/>
                          </a:solidFill>
                        </a:rPr>
                        <a:t>Professional, scientific and technical services</a:t>
                      </a:r>
                    </a:p>
                  </a:txBody>
                  <a:tcPr/>
                </a:tc>
                <a:tc>
                  <a:txBody>
                    <a:bodyPr/>
                    <a:lstStyle/>
                    <a:p>
                      <a:r>
                        <a:rPr lang="en-US" noProof="0" dirty="0">
                          <a:solidFill>
                            <a:schemeClr val="tx1"/>
                          </a:solidFill>
                        </a:rPr>
                        <a:t>$58,510</a:t>
                      </a:r>
                    </a:p>
                  </a:txBody>
                  <a:tcPr/>
                </a:tc>
                <a:extLst>
                  <a:ext uri="{0D108BD9-81ED-4DB2-BD59-A6C34878D82A}">
                    <a16:rowId xmlns:a16="http://schemas.microsoft.com/office/drawing/2014/main" val="10000"/>
                  </a:ext>
                </a:extLst>
              </a:tr>
              <a:tr h="370840">
                <a:tc>
                  <a:txBody>
                    <a:bodyPr/>
                    <a:lstStyle/>
                    <a:p>
                      <a:r>
                        <a:rPr lang="en-US" noProof="0" dirty="0">
                          <a:solidFill>
                            <a:schemeClr val="tx1"/>
                          </a:solidFill>
                        </a:rPr>
                        <a:t>Government</a:t>
                      </a:r>
                    </a:p>
                  </a:txBody>
                  <a:tcPr/>
                </a:tc>
                <a:tc>
                  <a:txBody>
                    <a:bodyPr/>
                    <a:lstStyle/>
                    <a:p>
                      <a:r>
                        <a:rPr lang="en-US" noProof="0" dirty="0">
                          <a:solidFill>
                            <a:schemeClr val="tx1"/>
                          </a:solidFill>
                        </a:rPr>
                        <a:t>$59,390</a:t>
                      </a:r>
                    </a:p>
                  </a:txBody>
                  <a:tcPr/>
                </a:tc>
                <a:extLst>
                  <a:ext uri="{0D108BD9-81ED-4DB2-BD59-A6C34878D82A}">
                    <a16:rowId xmlns:a16="http://schemas.microsoft.com/office/drawing/2014/main" val="10001"/>
                  </a:ext>
                </a:extLst>
              </a:tr>
              <a:tr h="370840">
                <a:tc>
                  <a:txBody>
                    <a:bodyPr/>
                    <a:lstStyle/>
                    <a:p>
                      <a:r>
                        <a:rPr lang="en-US" noProof="0" dirty="0">
                          <a:solidFill>
                            <a:schemeClr val="tx1"/>
                          </a:solidFill>
                        </a:rPr>
                        <a:t>Educational services</a:t>
                      </a:r>
                    </a:p>
                  </a:txBody>
                  <a:tcPr/>
                </a:tc>
                <a:tc>
                  <a:txBody>
                    <a:bodyPr/>
                    <a:lstStyle/>
                    <a:p>
                      <a:r>
                        <a:rPr lang="en-US" noProof="0" dirty="0">
                          <a:solidFill>
                            <a:schemeClr val="tx1"/>
                          </a:solidFill>
                        </a:rPr>
                        <a:t>$50,410</a:t>
                      </a:r>
                    </a:p>
                  </a:txBody>
                  <a:tcPr/>
                </a:tc>
                <a:extLst>
                  <a:ext uri="{0D108BD9-81ED-4DB2-BD59-A6C34878D82A}">
                    <a16:rowId xmlns:a16="http://schemas.microsoft.com/office/drawing/2014/main" val="10002"/>
                  </a:ext>
                </a:extLst>
              </a:tr>
              <a:tr h="370840">
                <a:tc>
                  <a:txBody>
                    <a:bodyPr/>
                    <a:lstStyle/>
                    <a:p>
                      <a:r>
                        <a:rPr lang="en-US" noProof="0" dirty="0">
                          <a:solidFill>
                            <a:schemeClr val="tx1"/>
                          </a:solidFill>
                        </a:rPr>
                        <a:t>Healthcare and social assistance</a:t>
                      </a:r>
                    </a:p>
                  </a:txBody>
                  <a:tcPr/>
                </a:tc>
                <a:tc>
                  <a:txBody>
                    <a:bodyPr/>
                    <a:lstStyle/>
                    <a:p>
                      <a:r>
                        <a:rPr lang="en-US" noProof="0" dirty="0">
                          <a:solidFill>
                            <a:schemeClr val="tx1"/>
                          </a:solidFill>
                        </a:rPr>
                        <a:t>$51,670</a:t>
                      </a:r>
                    </a:p>
                  </a:txBody>
                  <a:tcPr/>
                </a:tc>
                <a:extLst>
                  <a:ext uri="{0D108BD9-81ED-4DB2-BD59-A6C34878D82A}">
                    <a16:rowId xmlns:a16="http://schemas.microsoft.com/office/drawing/2014/main" val="10003"/>
                  </a:ext>
                </a:extLst>
              </a:tr>
            </a:tbl>
          </a:graphicData>
        </a:graphic>
      </p:graphicFrame>
      <p:sp>
        <p:nvSpPr>
          <p:cNvPr id="4" name="Footer Placeholder 3">
            <a:extLst>
              <a:ext uri="{FF2B5EF4-FFF2-40B4-BE49-F238E27FC236}">
                <a16:creationId xmlns:a16="http://schemas.microsoft.com/office/drawing/2014/main" id="{575097AE-6284-41DF-B350-7E6FD5343152}"/>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7723059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Market research</a:t>
            </a:r>
          </a:p>
        </p:txBody>
      </p:sp>
      <p:sp>
        <p:nvSpPr>
          <p:cNvPr id="3" name="Content Placeholder 2"/>
          <p:cNvSpPr>
            <a:spLocks noGrp="1"/>
          </p:cNvSpPr>
          <p:nvPr>
            <p:ph idx="1"/>
          </p:nvPr>
        </p:nvSpPr>
        <p:spPr/>
        <p:txBody>
          <a:bodyPr>
            <a:normAutofit/>
          </a:bodyPr>
          <a:lstStyle/>
          <a:p>
            <a:r>
              <a:rPr lang="en-US" sz="2400" dirty="0">
                <a:solidFill>
                  <a:schemeClr val="tx1"/>
                </a:solidFill>
                <a:hlinkClick r:id="rId3">
                  <a:extLst>
                    <a:ext uri="{A12FA001-AC4F-418D-AE19-62706E023703}">
                      <ahyp:hlinkClr xmlns:ahyp="http://schemas.microsoft.com/office/drawing/2018/hyperlinkcolor" xmlns="" val="tx"/>
                    </a:ext>
                  </a:extLst>
                </a:hlinkClick>
              </a:rPr>
              <a:t>Court Interpreting Research survey by Robert </a:t>
            </a:r>
            <a:r>
              <a:rPr lang="en-US" sz="2400">
                <a:solidFill>
                  <a:schemeClr val="tx1"/>
                </a:solidFill>
                <a:hlinkClick r:id="rId3">
                  <a:extLst>
                    <a:ext uri="{A12FA001-AC4F-418D-AE19-62706E023703}">
                      <ahyp:hlinkClr xmlns:ahyp="http://schemas.microsoft.com/office/drawing/2018/hyperlinkcolor" xmlns="" val="tx"/>
                    </a:ext>
                  </a:extLst>
                </a:hlinkClick>
              </a:rPr>
              <a:t>Joe Lee</a:t>
            </a:r>
            <a:endParaRPr lang="en-US" sz="2400" dirty="0">
              <a:solidFill>
                <a:schemeClr val="tx1"/>
              </a:solidFill>
            </a:endParaRPr>
          </a:p>
          <a:p>
            <a:r>
              <a:rPr lang="en-US" sz="2400">
                <a:solidFill>
                  <a:schemeClr val="tx1"/>
                </a:solidFill>
                <a:hlinkClick r:id="rId4">
                  <a:extLst>
                    <a:ext uri="{A12FA001-AC4F-418D-AE19-62706E023703}">
                      <ahyp:hlinkClr xmlns:ahyp="http://schemas.microsoft.com/office/drawing/2018/hyperlinkcolor" xmlns="" val="tx"/>
                    </a:ext>
                  </a:extLst>
                </a:hlinkClick>
              </a:rPr>
              <a:t>IMIA </a:t>
            </a:r>
            <a:r>
              <a:rPr lang="en-US" sz="2400" dirty="0">
                <a:solidFill>
                  <a:schemeClr val="tx1"/>
                </a:solidFill>
                <a:hlinkClick r:id="rId4">
                  <a:extLst>
                    <a:ext uri="{A12FA001-AC4F-418D-AE19-62706E023703}">
                      <ahyp:hlinkClr xmlns:ahyp="http://schemas.microsoft.com/office/drawing/2018/hyperlinkcolor" xmlns="" val="tx"/>
                    </a:ext>
                  </a:extLst>
                </a:hlinkClick>
              </a:rPr>
              <a:t>compensation survey of 2010</a:t>
            </a:r>
            <a:endParaRPr lang="en-US" sz="2400" dirty="0">
              <a:solidFill>
                <a:schemeClr val="tx1"/>
              </a:solidFill>
            </a:endParaRPr>
          </a:p>
          <a:p>
            <a:r>
              <a:rPr lang="en-US" sz="2400">
                <a:solidFill>
                  <a:schemeClr val="tx1"/>
                </a:solidFill>
                <a:hlinkClick r:id="rId5">
                  <a:extLst>
                    <a:ext uri="{A12FA001-AC4F-418D-AE19-62706E023703}">
                      <ahyp:hlinkClr xmlns:ahyp="http://schemas.microsoft.com/office/drawing/2018/hyperlinkcolor" xmlns="" val="tx"/>
                    </a:ext>
                  </a:extLst>
                </a:hlinkClick>
              </a:rPr>
              <a:t>MMIA </a:t>
            </a:r>
            <a:r>
              <a:rPr lang="en-US" sz="2400" dirty="0">
                <a:solidFill>
                  <a:schemeClr val="tx1"/>
                </a:solidFill>
                <a:hlinkClick r:id="rId5">
                  <a:extLst>
                    <a:ext uri="{A12FA001-AC4F-418D-AE19-62706E023703}">
                      <ahyp:hlinkClr xmlns:ahyp="http://schemas.microsoft.com/office/drawing/2018/hyperlinkcolor" xmlns="" val="tx"/>
                    </a:ext>
                  </a:extLst>
                </a:hlinkClick>
              </a:rPr>
              <a:t>compensation survey of 2006</a:t>
            </a:r>
            <a:endParaRPr lang="en-US" sz="2400" dirty="0">
              <a:solidFill>
                <a:schemeClr val="tx1"/>
              </a:solidFill>
            </a:endParaRPr>
          </a:p>
          <a:p>
            <a:r>
              <a:rPr lang="en-US" sz="2400">
                <a:solidFill>
                  <a:schemeClr val="tx1"/>
                </a:solidFill>
                <a:hlinkClick r:id="rId6">
                  <a:extLst>
                    <a:ext uri="{A12FA001-AC4F-418D-AE19-62706E023703}">
                      <ahyp:hlinkClr xmlns:ahyp="http://schemas.microsoft.com/office/drawing/2018/hyperlinkcolor" xmlns="" val="tx"/>
                    </a:ext>
                  </a:extLst>
                </a:hlinkClick>
              </a:rPr>
              <a:t>ATA </a:t>
            </a:r>
            <a:r>
              <a:rPr lang="en-US" sz="2400" dirty="0">
                <a:solidFill>
                  <a:schemeClr val="tx1"/>
                </a:solidFill>
                <a:hlinkClick r:id="rId6">
                  <a:extLst>
                    <a:ext uri="{A12FA001-AC4F-418D-AE19-62706E023703}">
                      <ahyp:hlinkClr xmlns:ahyp="http://schemas.microsoft.com/office/drawing/2018/hyperlinkcolor" xmlns="" val="tx"/>
                    </a:ext>
                  </a:extLst>
                </a:hlinkClick>
              </a:rPr>
              <a:t>compensation survey </a:t>
            </a:r>
            <a:r>
              <a:rPr lang="en-US" sz="2400">
                <a:solidFill>
                  <a:schemeClr val="tx1"/>
                </a:solidFill>
                <a:hlinkClick r:id="rId6">
                  <a:extLst>
                    <a:ext uri="{A12FA001-AC4F-418D-AE19-62706E023703}">
                      <ahyp:hlinkClr xmlns:ahyp="http://schemas.microsoft.com/office/drawing/2018/hyperlinkcolor" xmlns="" val="tx"/>
                    </a:ext>
                  </a:extLst>
                </a:hlinkClick>
              </a:rPr>
              <a:t>of 2006</a:t>
            </a:r>
            <a:endParaRPr lang="en-US" sz="2400" dirty="0">
              <a:solidFill>
                <a:schemeClr val="tx1"/>
              </a:solidFill>
            </a:endParaRPr>
          </a:p>
        </p:txBody>
      </p:sp>
      <p:sp>
        <p:nvSpPr>
          <p:cNvPr id="5" name="Slide Number Placeholder 4"/>
          <p:cNvSpPr>
            <a:spLocks noGrp="1"/>
          </p:cNvSpPr>
          <p:nvPr>
            <p:ph type="sldNum" sz="quarter" idx="12"/>
          </p:nvPr>
        </p:nvSpPr>
        <p:spPr/>
        <p:txBody>
          <a:bodyPr/>
          <a:lstStyle/>
          <a:p>
            <a:fld id="{19828383-6F4C-4080-AD2A-06585818F1C8}" type="slidenum">
              <a:rPr lang="en-US" smtClean="0"/>
              <a:t>34</a:t>
            </a:fld>
            <a:endParaRPr lang="en-US"/>
          </a:p>
        </p:txBody>
      </p:sp>
      <p:sp>
        <p:nvSpPr>
          <p:cNvPr id="4" name="Footer Placeholder 3">
            <a:extLst>
              <a:ext uri="{FF2B5EF4-FFF2-40B4-BE49-F238E27FC236}">
                <a16:creationId xmlns:a16="http://schemas.microsoft.com/office/drawing/2014/main" id="{1477486A-8576-407D-9121-F43F0C4DB84A}"/>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31489854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82595"/>
          </a:xfrm>
        </p:spPr>
        <p:txBody>
          <a:bodyPr/>
          <a:lstStyle/>
          <a:p>
            <a:r>
              <a:rPr lang="en-US" dirty="0">
                <a:solidFill>
                  <a:schemeClr val="accent2">
                    <a:lumMod val="75000"/>
                  </a:schemeClr>
                </a:solidFill>
              </a:rPr>
              <a:t>Two ways to figure out your rate</a:t>
            </a:r>
          </a:p>
        </p:txBody>
      </p:sp>
      <p:sp>
        <p:nvSpPr>
          <p:cNvPr id="3" name="Content Placeholder 2"/>
          <p:cNvSpPr>
            <a:spLocks noGrp="1"/>
          </p:cNvSpPr>
          <p:nvPr>
            <p:ph idx="1"/>
          </p:nvPr>
        </p:nvSpPr>
        <p:spPr>
          <a:xfrm>
            <a:off x="654023" y="1930400"/>
            <a:ext cx="8596668" cy="4683209"/>
          </a:xfrm>
        </p:spPr>
        <p:txBody>
          <a:bodyPr>
            <a:noAutofit/>
          </a:bodyPr>
          <a:lstStyle/>
          <a:p>
            <a:r>
              <a:rPr lang="en-US" sz="2000" dirty="0">
                <a:solidFill>
                  <a:schemeClr val="tx1"/>
                </a:solidFill>
              </a:rPr>
              <a:t>Start from your target</a:t>
            </a:r>
          </a:p>
          <a:p>
            <a:r>
              <a:rPr lang="en-US" sz="2000" dirty="0">
                <a:solidFill>
                  <a:schemeClr val="tx1"/>
                </a:solidFill>
              </a:rPr>
              <a:t>Start from what you know of the market</a:t>
            </a:r>
          </a:p>
          <a:p>
            <a:endParaRPr lang="en-US" sz="2000" dirty="0">
              <a:solidFill>
                <a:schemeClr val="tx1"/>
              </a:solidFill>
            </a:endParaRPr>
          </a:p>
          <a:p>
            <a:pPr marL="0" indent="0">
              <a:buNone/>
            </a:pPr>
            <a:r>
              <a:rPr lang="en-US" sz="2000" dirty="0">
                <a:solidFill>
                  <a:schemeClr val="tx1"/>
                </a:solidFill>
              </a:rPr>
              <a:t>The translator's rate is subject to mainly three factors: </a:t>
            </a:r>
          </a:p>
          <a:p>
            <a:r>
              <a:rPr lang="en-US" sz="2000" dirty="0">
                <a:solidFill>
                  <a:schemeClr val="tx1"/>
                </a:solidFill>
              </a:rPr>
              <a:t>How much money the translator wants to earn in a period of time </a:t>
            </a:r>
          </a:p>
          <a:p>
            <a:r>
              <a:rPr lang="en-US" sz="2000" dirty="0">
                <a:solidFill>
                  <a:schemeClr val="tx1"/>
                </a:solidFill>
              </a:rPr>
              <a:t>How many units the translator can process in that time </a:t>
            </a:r>
          </a:p>
          <a:p>
            <a:r>
              <a:rPr lang="en-US" sz="2000" dirty="0">
                <a:solidFill>
                  <a:schemeClr val="tx1"/>
                </a:solidFill>
              </a:rPr>
              <a:t>What amount the client is willing to </a:t>
            </a:r>
            <a:r>
              <a:rPr lang="en-US" sz="2000">
                <a:solidFill>
                  <a:schemeClr val="tx1"/>
                </a:solidFill>
              </a:rPr>
              <a:t>pay </a:t>
            </a:r>
          </a:p>
          <a:p>
            <a:r>
              <a:rPr lang="en-US" sz="2000">
                <a:solidFill>
                  <a:schemeClr val="tx1"/>
                </a:solidFill>
                <a:hlinkClick r:id="rId3">
                  <a:extLst>
                    <a:ext uri="{A12FA001-AC4F-418D-AE19-62706E023703}">
                      <ahyp:hlinkClr xmlns:ahyp="http://schemas.microsoft.com/office/drawing/2018/hyperlinkcolor" xmlns="" val="tx"/>
                    </a:ext>
                  </a:extLst>
                </a:hlinkClick>
              </a:rPr>
              <a:t>Proz guide to calculating your fees</a:t>
            </a:r>
            <a:endParaRPr lang="en-US" sz="2000" dirty="0">
              <a:solidFill>
                <a:schemeClr val="tx1"/>
              </a:solidFill>
            </a:endParaRPr>
          </a:p>
        </p:txBody>
      </p:sp>
      <p:sp>
        <p:nvSpPr>
          <p:cNvPr id="5" name="Slide Number Placeholder 4"/>
          <p:cNvSpPr>
            <a:spLocks noGrp="1"/>
          </p:cNvSpPr>
          <p:nvPr>
            <p:ph type="sldNum" sz="quarter" idx="12"/>
          </p:nvPr>
        </p:nvSpPr>
        <p:spPr/>
        <p:txBody>
          <a:bodyPr/>
          <a:lstStyle/>
          <a:p>
            <a:fld id="{19828383-6F4C-4080-AD2A-06585818F1C8}" type="slidenum">
              <a:rPr lang="en-US" smtClean="0"/>
              <a:t>35</a:t>
            </a:fld>
            <a:endParaRPr lang="en-US"/>
          </a:p>
        </p:txBody>
      </p:sp>
      <p:sp>
        <p:nvSpPr>
          <p:cNvPr id="4" name="Footer Placeholder 3">
            <a:extLst>
              <a:ext uri="{FF2B5EF4-FFF2-40B4-BE49-F238E27FC236}">
                <a16:creationId xmlns:a16="http://schemas.microsoft.com/office/drawing/2014/main" id="{A0CAC3BD-1A3B-4CAC-AA99-BD9579EED6F4}"/>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4114961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Interpreter math</a:t>
            </a:r>
          </a:p>
        </p:txBody>
      </p:sp>
      <p:sp>
        <p:nvSpPr>
          <p:cNvPr id="3" name="Content Placeholder 2"/>
          <p:cNvSpPr>
            <a:spLocks noGrp="1"/>
          </p:cNvSpPr>
          <p:nvPr>
            <p:ph idx="1"/>
          </p:nvPr>
        </p:nvSpPr>
        <p:spPr>
          <a:xfrm>
            <a:off x="677334" y="1465729"/>
            <a:ext cx="8596668" cy="4575633"/>
          </a:xfrm>
        </p:spPr>
        <p:txBody>
          <a:bodyPr>
            <a:normAutofit/>
          </a:bodyPr>
          <a:lstStyle/>
          <a:p>
            <a:r>
              <a:rPr lang="es-MX" dirty="0"/>
              <a:t>1 </a:t>
            </a:r>
            <a:r>
              <a:rPr lang="es-MX" dirty="0" err="1"/>
              <a:t>hour</a:t>
            </a:r>
            <a:r>
              <a:rPr lang="es-MX" dirty="0"/>
              <a:t> </a:t>
            </a:r>
            <a:r>
              <a:rPr lang="es-MX" dirty="0" err="1"/>
              <a:t>for</a:t>
            </a:r>
            <a:r>
              <a:rPr lang="es-MX" dirty="0"/>
              <a:t>:</a:t>
            </a:r>
            <a:endParaRPr lang="en-US" dirty="0"/>
          </a:p>
          <a:p>
            <a:pPr lvl="1"/>
            <a:r>
              <a:rPr lang="en-US" dirty="0"/>
              <a:t>Driving to each appointment, </a:t>
            </a:r>
          </a:p>
          <a:p>
            <a:pPr lvl="1"/>
            <a:r>
              <a:rPr lang="en-US" dirty="0"/>
              <a:t>Getting in and out of each parking lot, and </a:t>
            </a:r>
          </a:p>
          <a:p>
            <a:pPr lvl="1"/>
            <a:r>
              <a:rPr lang="en-US" dirty="0"/>
              <a:t>Time for each appointment to run late</a:t>
            </a:r>
          </a:p>
          <a:p>
            <a:r>
              <a:rPr lang="en-US" dirty="0"/>
              <a:t>Realistic appointments:</a:t>
            </a:r>
          </a:p>
          <a:p>
            <a:pPr lvl="1"/>
            <a:r>
              <a:rPr lang="en-US" dirty="0"/>
              <a:t>8 am, ending at 9, </a:t>
            </a:r>
          </a:p>
          <a:p>
            <a:pPr lvl="1"/>
            <a:r>
              <a:rPr lang="en-US" dirty="0"/>
              <a:t>10 am, ending at 11</a:t>
            </a:r>
          </a:p>
          <a:p>
            <a:pPr lvl="1"/>
            <a:r>
              <a:rPr lang="en-US" dirty="0"/>
              <a:t>12 pm, ending at 1</a:t>
            </a:r>
          </a:p>
          <a:p>
            <a:pPr lvl="1"/>
            <a:r>
              <a:rPr lang="en-US" dirty="0"/>
              <a:t>2 pm, ending at 3</a:t>
            </a:r>
          </a:p>
          <a:p>
            <a:pPr lvl="1"/>
            <a:r>
              <a:rPr lang="en-US" dirty="0"/>
              <a:t>4 pm: administrative time (not an appointment) – can be swapped for another block</a:t>
            </a:r>
          </a:p>
          <a:p>
            <a:r>
              <a:rPr lang="en-US" dirty="0"/>
              <a:t>4 appointments/day x 5 days/week = 20 </a:t>
            </a:r>
            <a:r>
              <a:rPr lang="en-US" dirty="0" err="1"/>
              <a:t>apppointments</a:t>
            </a:r>
            <a:r>
              <a:rPr lang="en-US" dirty="0"/>
              <a:t> / week </a:t>
            </a:r>
          </a:p>
          <a:p>
            <a:pPr marL="0" indent="0">
              <a:buNone/>
            </a:pPr>
            <a:endParaRPr lang="en-US" dirty="0"/>
          </a:p>
        </p:txBody>
      </p:sp>
      <p:sp>
        <p:nvSpPr>
          <p:cNvPr id="5" name="Slide Number Placeholder 4"/>
          <p:cNvSpPr>
            <a:spLocks noGrp="1"/>
          </p:cNvSpPr>
          <p:nvPr>
            <p:ph type="sldNum" sz="quarter" idx="12"/>
          </p:nvPr>
        </p:nvSpPr>
        <p:spPr/>
        <p:txBody>
          <a:bodyPr/>
          <a:lstStyle/>
          <a:p>
            <a:fld id="{19828383-6F4C-4080-AD2A-06585818F1C8}" type="slidenum">
              <a:rPr lang="en-US" smtClean="0"/>
              <a:t>36</a:t>
            </a:fld>
            <a:endParaRPr lang="en-US"/>
          </a:p>
        </p:txBody>
      </p:sp>
      <p:sp>
        <p:nvSpPr>
          <p:cNvPr id="4" name="Footer Placeholder 3">
            <a:extLst>
              <a:ext uri="{FF2B5EF4-FFF2-40B4-BE49-F238E27FC236}">
                <a16:creationId xmlns:a16="http://schemas.microsoft.com/office/drawing/2014/main" id="{A10D871E-D061-4E23-B921-4950AD485510}"/>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18804603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66119"/>
          </a:xfrm>
        </p:spPr>
        <p:txBody>
          <a:bodyPr/>
          <a:lstStyle/>
          <a:p>
            <a:r>
              <a:rPr lang="en-US" dirty="0">
                <a:solidFill>
                  <a:schemeClr val="accent2">
                    <a:lumMod val="75000"/>
                  </a:schemeClr>
                </a:solidFill>
              </a:rPr>
              <a:t>Interpreter math</a:t>
            </a:r>
          </a:p>
        </p:txBody>
      </p:sp>
      <p:sp>
        <p:nvSpPr>
          <p:cNvPr id="3" name="Content Placeholder 2"/>
          <p:cNvSpPr>
            <a:spLocks noGrp="1"/>
          </p:cNvSpPr>
          <p:nvPr>
            <p:ph idx="1"/>
          </p:nvPr>
        </p:nvSpPr>
        <p:spPr>
          <a:xfrm>
            <a:off x="677334" y="1465729"/>
            <a:ext cx="8596668" cy="4575633"/>
          </a:xfrm>
        </p:spPr>
        <p:txBody>
          <a:bodyPr>
            <a:normAutofit/>
          </a:bodyPr>
          <a:lstStyle/>
          <a:p>
            <a:r>
              <a:rPr lang="en-US" sz="2400" dirty="0"/>
              <a:t>4 appointments/day x 5 days/week = 20 </a:t>
            </a:r>
            <a:r>
              <a:rPr lang="en-US" sz="2400" dirty="0" err="1"/>
              <a:t>appts</a:t>
            </a:r>
            <a:r>
              <a:rPr lang="en-US" sz="2400" dirty="0"/>
              <a:t> / week </a:t>
            </a:r>
          </a:p>
          <a:p>
            <a:r>
              <a:rPr lang="en-US" sz="2400" dirty="0"/>
              <a:t>80 </a:t>
            </a:r>
            <a:r>
              <a:rPr lang="en-US" sz="2400" dirty="0" err="1"/>
              <a:t>appts</a:t>
            </a:r>
            <a:r>
              <a:rPr lang="en-US" sz="2400" dirty="0"/>
              <a:t>/month </a:t>
            </a:r>
          </a:p>
          <a:p>
            <a:r>
              <a:rPr lang="en-US" sz="2400" dirty="0"/>
              <a:t>800 </a:t>
            </a:r>
            <a:r>
              <a:rPr lang="en-US" sz="2400" dirty="0" err="1"/>
              <a:t>appts</a:t>
            </a:r>
            <a:r>
              <a:rPr lang="en-US" sz="2400" dirty="0"/>
              <a:t>/year </a:t>
            </a:r>
          </a:p>
          <a:p>
            <a:r>
              <a:rPr lang="en-US" sz="2400" dirty="0"/>
              <a:t>(10 months/year, discounting vacations, slow times of year, holidays, time for conferences, etc.)</a:t>
            </a:r>
          </a:p>
          <a:p>
            <a:r>
              <a:rPr lang="en-US" sz="2400" dirty="0"/>
              <a:t> The two months off are because summer and Christmas are slow times for interpreters in any field, with schools, courts and businesses on slow schedules.</a:t>
            </a:r>
          </a:p>
          <a:p>
            <a:pPr marL="0" indent="0">
              <a:buNone/>
            </a:pPr>
            <a:endParaRPr lang="en-US" dirty="0"/>
          </a:p>
        </p:txBody>
      </p:sp>
      <p:sp>
        <p:nvSpPr>
          <p:cNvPr id="5" name="Slide Number Placeholder 4"/>
          <p:cNvSpPr>
            <a:spLocks noGrp="1"/>
          </p:cNvSpPr>
          <p:nvPr>
            <p:ph type="sldNum" sz="quarter" idx="12"/>
          </p:nvPr>
        </p:nvSpPr>
        <p:spPr/>
        <p:txBody>
          <a:bodyPr/>
          <a:lstStyle/>
          <a:p>
            <a:fld id="{19828383-6F4C-4080-AD2A-06585818F1C8}" type="slidenum">
              <a:rPr lang="en-US" smtClean="0"/>
              <a:t>37</a:t>
            </a:fld>
            <a:endParaRPr lang="en-US"/>
          </a:p>
        </p:txBody>
      </p:sp>
      <p:sp>
        <p:nvSpPr>
          <p:cNvPr id="4" name="Footer Placeholder 3">
            <a:extLst>
              <a:ext uri="{FF2B5EF4-FFF2-40B4-BE49-F238E27FC236}">
                <a16:creationId xmlns:a16="http://schemas.microsoft.com/office/drawing/2014/main" id="{99F2FDB8-0F60-43A3-89BD-21D2F11072F4}"/>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30140553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Taxes</a:t>
            </a:r>
          </a:p>
        </p:txBody>
      </p:sp>
      <p:sp>
        <p:nvSpPr>
          <p:cNvPr id="3" name="Content Placeholder 2"/>
          <p:cNvSpPr>
            <a:spLocks noGrp="1"/>
          </p:cNvSpPr>
          <p:nvPr>
            <p:ph idx="1"/>
          </p:nvPr>
        </p:nvSpPr>
        <p:spPr/>
        <p:txBody>
          <a:bodyPr>
            <a:normAutofit/>
          </a:bodyPr>
          <a:lstStyle/>
          <a:p>
            <a:pPr marL="0" indent="0">
              <a:buNone/>
            </a:pPr>
            <a:r>
              <a:rPr lang="en-US" sz="2400" dirty="0">
                <a:solidFill>
                  <a:schemeClr val="tx1"/>
                </a:solidFill>
                <a:hlinkClick r:id="rId3">
                  <a:extLst>
                    <a:ext uri="{A12FA001-AC4F-418D-AE19-62706E023703}">
                      <ahyp:hlinkClr xmlns:ahyp="http://schemas.microsoft.com/office/drawing/2018/hyperlinkcolor" xmlns="" val="tx"/>
                    </a:ext>
                  </a:extLst>
                </a:hlinkClick>
              </a:rPr>
              <a:t>IRS quarterly estimated tax </a:t>
            </a:r>
            <a:r>
              <a:rPr lang="en-US" sz="2400">
                <a:solidFill>
                  <a:schemeClr val="tx1"/>
                </a:solidFill>
                <a:hlinkClick r:id="rId3">
                  <a:extLst>
                    <a:ext uri="{A12FA001-AC4F-418D-AE19-62706E023703}">
                      <ahyp:hlinkClr xmlns:ahyp="http://schemas.microsoft.com/office/drawing/2018/hyperlinkcolor" xmlns="" val="tx"/>
                    </a:ext>
                  </a:extLst>
                </a:hlinkClick>
              </a:rPr>
              <a:t>payment form</a:t>
            </a:r>
            <a:endParaRPr lang="en-US" sz="2400" u="sng" dirty="0">
              <a:solidFill>
                <a:schemeClr val="tx1"/>
              </a:solidFill>
            </a:endParaRPr>
          </a:p>
          <a:p>
            <a:pPr marL="0" indent="0">
              <a:buNone/>
            </a:pPr>
            <a:r>
              <a:rPr lang="en-US" sz="2400">
                <a:solidFill>
                  <a:schemeClr val="tx1"/>
                </a:solidFill>
              </a:rPr>
              <a:t>Figure out </a:t>
            </a:r>
            <a:r>
              <a:rPr lang="en-US" sz="2400">
                <a:solidFill>
                  <a:schemeClr val="tx1"/>
                </a:solidFill>
                <a:hlinkClick r:id="rId4">
                  <a:extLst>
                    <a:ext uri="{A12FA001-AC4F-418D-AE19-62706E023703}">
                      <ahyp:hlinkClr xmlns:ahyp="http://schemas.microsoft.com/office/drawing/2018/hyperlinkcolor" xmlns="" val="tx"/>
                    </a:ext>
                  </a:extLst>
                </a:hlinkClick>
              </a:rPr>
              <a:t>what kind of worker you </a:t>
            </a:r>
            <a:r>
              <a:rPr lang="en-US" sz="2400">
                <a:solidFill>
                  <a:schemeClr val="tx1"/>
                </a:solidFill>
              </a:rPr>
              <a:t>are and what your tax liability is based on that. </a:t>
            </a:r>
          </a:p>
          <a:p>
            <a:pPr marL="0" indent="0">
              <a:buNone/>
            </a:pPr>
            <a:endParaRPr lang="en-US" sz="2000" u="sng" dirty="0">
              <a:solidFill>
                <a:schemeClr val="tx1"/>
              </a:solidFill>
            </a:endParaRPr>
          </a:p>
          <a:p>
            <a:pPr marL="0" indent="0">
              <a:buNone/>
            </a:pPr>
            <a:endParaRPr lang="en-US" sz="2000" dirty="0">
              <a:solidFill>
                <a:schemeClr val="tx1"/>
              </a:solidFill>
            </a:endParaRPr>
          </a:p>
        </p:txBody>
      </p:sp>
      <p:sp>
        <p:nvSpPr>
          <p:cNvPr id="5" name="Slide Number Placeholder 4"/>
          <p:cNvSpPr>
            <a:spLocks noGrp="1"/>
          </p:cNvSpPr>
          <p:nvPr>
            <p:ph type="sldNum" sz="quarter" idx="12"/>
          </p:nvPr>
        </p:nvSpPr>
        <p:spPr/>
        <p:txBody>
          <a:bodyPr/>
          <a:lstStyle/>
          <a:p>
            <a:fld id="{19828383-6F4C-4080-AD2A-06585818F1C8}" type="slidenum">
              <a:rPr lang="en-US" smtClean="0"/>
              <a:t>38</a:t>
            </a:fld>
            <a:endParaRPr lang="en-US"/>
          </a:p>
        </p:txBody>
      </p:sp>
      <p:sp>
        <p:nvSpPr>
          <p:cNvPr id="4" name="Footer Placeholder 3">
            <a:extLst>
              <a:ext uri="{FF2B5EF4-FFF2-40B4-BE49-F238E27FC236}">
                <a16:creationId xmlns:a16="http://schemas.microsoft.com/office/drawing/2014/main" id="{ECE5777E-4009-42C4-8033-FDF5814F9C02}"/>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39798765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BF911-8886-42A0-97AF-449E3E9B8ABD}"/>
              </a:ext>
            </a:extLst>
          </p:cNvPr>
          <p:cNvSpPr>
            <a:spLocks noGrp="1"/>
          </p:cNvSpPr>
          <p:nvPr>
            <p:ph type="title"/>
          </p:nvPr>
        </p:nvSpPr>
        <p:spPr/>
        <p:txBody>
          <a:bodyPr/>
          <a:lstStyle/>
          <a:p>
            <a:r>
              <a:rPr lang="en-US" dirty="0">
                <a:solidFill>
                  <a:schemeClr val="accent2">
                    <a:lumMod val="75000"/>
                  </a:schemeClr>
                </a:solidFill>
              </a:rPr>
              <a:t>Unions allow us to discuss working conditions</a:t>
            </a:r>
          </a:p>
        </p:txBody>
      </p:sp>
      <p:sp>
        <p:nvSpPr>
          <p:cNvPr id="3" name="Content Placeholder 2">
            <a:extLst>
              <a:ext uri="{FF2B5EF4-FFF2-40B4-BE49-F238E27FC236}">
                <a16:creationId xmlns:a16="http://schemas.microsoft.com/office/drawing/2014/main" id="{340C13CA-18B9-4BD9-9EA2-4EC5869DAC6A}"/>
              </a:ext>
            </a:extLst>
          </p:cNvPr>
          <p:cNvSpPr>
            <a:spLocks noGrp="1"/>
          </p:cNvSpPr>
          <p:nvPr>
            <p:ph idx="1"/>
          </p:nvPr>
        </p:nvSpPr>
        <p:spPr/>
        <p:txBody>
          <a:bodyPr/>
          <a:lstStyle/>
          <a:p>
            <a:pPr marL="0" indent="0">
              <a:buNone/>
            </a:pPr>
            <a:r>
              <a:rPr lang="es-AR" dirty="0" err="1">
                <a:solidFill>
                  <a:schemeClr val="tx1"/>
                </a:solidFill>
              </a:rPr>
              <a:t>These</a:t>
            </a:r>
            <a:r>
              <a:rPr lang="es-AR" dirty="0">
                <a:solidFill>
                  <a:schemeClr val="tx1"/>
                </a:solidFill>
              </a:rPr>
              <a:t> are </a:t>
            </a:r>
            <a:r>
              <a:rPr lang="es-AR" dirty="0" err="1">
                <a:solidFill>
                  <a:schemeClr val="tx1"/>
                </a:solidFill>
              </a:rPr>
              <a:t>unions</a:t>
            </a:r>
            <a:r>
              <a:rPr lang="es-AR" dirty="0">
                <a:solidFill>
                  <a:schemeClr val="tx1"/>
                </a:solidFill>
              </a:rPr>
              <a:t> for </a:t>
            </a:r>
            <a:r>
              <a:rPr lang="es-AR" dirty="0" err="1">
                <a:solidFill>
                  <a:schemeClr val="tx1"/>
                </a:solidFill>
              </a:rPr>
              <a:t>interpreters</a:t>
            </a:r>
            <a:r>
              <a:rPr lang="es-AR" dirty="0">
                <a:solidFill>
                  <a:schemeClr val="tx1"/>
                </a:solidFill>
              </a:rPr>
              <a:t>.</a:t>
            </a:r>
          </a:p>
          <a:p>
            <a:pPr marL="0" indent="0">
              <a:buNone/>
            </a:pPr>
            <a:r>
              <a:rPr lang="es-AR" dirty="0">
                <a:solidFill>
                  <a:schemeClr val="tx1"/>
                </a:solidFill>
              </a:rPr>
              <a:t>Oregon Interpreters in Action: </a:t>
            </a:r>
            <a:r>
              <a:rPr lang="es-AR" dirty="0">
                <a:solidFill>
                  <a:schemeClr val="tx1"/>
                </a:solidFill>
                <a:hlinkClick r:id="rId2">
                  <a:extLst>
                    <a:ext uri="{A12FA001-AC4F-418D-AE19-62706E023703}">
                      <ahyp:hlinkClr xmlns:ahyp="http://schemas.microsoft.com/office/drawing/2018/hyperlinkcolor" xmlns="" val="tx"/>
                    </a:ext>
                  </a:extLst>
                </a:hlinkClick>
              </a:rPr>
              <a:t>http://interpretersinaction.org/</a:t>
            </a:r>
            <a:endParaRPr lang="es-AR" dirty="0">
              <a:solidFill>
                <a:schemeClr val="tx1"/>
              </a:solidFill>
            </a:endParaRPr>
          </a:p>
          <a:p>
            <a:pPr marL="0" indent="0">
              <a:buNone/>
            </a:pPr>
            <a:r>
              <a:rPr lang="es-AR" dirty="0">
                <a:solidFill>
                  <a:schemeClr val="tx1"/>
                </a:solidFill>
              </a:rPr>
              <a:t>Washington State: Local 1671 Interpreters United </a:t>
            </a:r>
            <a:r>
              <a:rPr lang="es-AR" dirty="0">
                <a:solidFill>
                  <a:schemeClr val="tx1"/>
                </a:solidFill>
                <a:hlinkClick r:id="rId3">
                  <a:extLst>
                    <a:ext uri="{A12FA001-AC4F-418D-AE19-62706E023703}">
                      <ahyp:hlinkClr xmlns:ahyp="http://schemas.microsoft.com/office/drawing/2018/hyperlinkcolor" xmlns="" val="tx"/>
                    </a:ext>
                  </a:extLst>
                </a:hlinkClick>
              </a:rPr>
              <a:t>https://interpretersunited.wfse.org/</a:t>
            </a:r>
            <a:endParaRPr lang="es-AR" dirty="0">
              <a:solidFill>
                <a:schemeClr val="tx1"/>
              </a:solidFill>
            </a:endParaRPr>
          </a:p>
          <a:p>
            <a:pPr marL="0" indent="0">
              <a:buNone/>
            </a:pPr>
            <a:r>
              <a:rPr lang="es-AR" dirty="0" err="1">
                <a:solidFill>
                  <a:schemeClr val="tx1"/>
                </a:solidFill>
              </a:rPr>
              <a:t>To</a:t>
            </a:r>
            <a:r>
              <a:rPr lang="es-AR" dirty="0">
                <a:solidFill>
                  <a:schemeClr val="tx1"/>
                </a:solidFill>
              </a:rPr>
              <a:t> </a:t>
            </a:r>
            <a:r>
              <a:rPr lang="es-AR" dirty="0" err="1">
                <a:solidFill>
                  <a:schemeClr val="tx1"/>
                </a:solidFill>
              </a:rPr>
              <a:t>work</a:t>
            </a:r>
            <a:r>
              <a:rPr lang="es-AR" dirty="0">
                <a:solidFill>
                  <a:schemeClr val="tx1"/>
                </a:solidFill>
              </a:rPr>
              <a:t> for </a:t>
            </a:r>
            <a:r>
              <a:rPr lang="es-AR" dirty="0" err="1">
                <a:solidFill>
                  <a:schemeClr val="tx1"/>
                </a:solidFill>
              </a:rPr>
              <a:t>their</a:t>
            </a:r>
            <a:r>
              <a:rPr lang="es-AR" dirty="0">
                <a:solidFill>
                  <a:schemeClr val="tx1"/>
                </a:solidFill>
              </a:rPr>
              <a:t> </a:t>
            </a:r>
            <a:r>
              <a:rPr lang="es-AR" dirty="0" err="1">
                <a:solidFill>
                  <a:schemeClr val="tx1"/>
                </a:solidFill>
              </a:rPr>
              <a:t>contracts</a:t>
            </a:r>
            <a:r>
              <a:rPr lang="es-AR" dirty="0">
                <a:solidFill>
                  <a:schemeClr val="tx1"/>
                </a:solidFill>
              </a:rPr>
              <a:t>, </a:t>
            </a:r>
            <a:r>
              <a:rPr lang="es-AR" dirty="0" err="1">
                <a:solidFill>
                  <a:schemeClr val="tx1"/>
                </a:solidFill>
              </a:rPr>
              <a:t>you</a:t>
            </a:r>
            <a:r>
              <a:rPr lang="es-AR" dirty="0">
                <a:solidFill>
                  <a:schemeClr val="tx1"/>
                </a:solidFill>
              </a:rPr>
              <a:t> </a:t>
            </a:r>
            <a:r>
              <a:rPr lang="es-AR" dirty="0" err="1">
                <a:solidFill>
                  <a:schemeClr val="tx1"/>
                </a:solidFill>
              </a:rPr>
              <a:t>have</a:t>
            </a:r>
            <a:r>
              <a:rPr lang="es-AR" dirty="0">
                <a:solidFill>
                  <a:schemeClr val="tx1"/>
                </a:solidFill>
              </a:rPr>
              <a:t> </a:t>
            </a:r>
            <a:r>
              <a:rPr lang="es-AR" dirty="0" err="1">
                <a:solidFill>
                  <a:schemeClr val="tx1"/>
                </a:solidFill>
              </a:rPr>
              <a:t>to</a:t>
            </a:r>
            <a:r>
              <a:rPr lang="es-AR" dirty="0">
                <a:solidFill>
                  <a:schemeClr val="tx1"/>
                </a:solidFill>
              </a:rPr>
              <a:t> be </a:t>
            </a:r>
            <a:r>
              <a:rPr lang="es-AR" dirty="0" err="1">
                <a:solidFill>
                  <a:schemeClr val="tx1"/>
                </a:solidFill>
              </a:rPr>
              <a:t>certified</a:t>
            </a:r>
            <a:r>
              <a:rPr lang="es-AR" dirty="0">
                <a:solidFill>
                  <a:schemeClr val="tx1"/>
                </a:solidFill>
              </a:rPr>
              <a:t> </a:t>
            </a:r>
            <a:r>
              <a:rPr lang="es-AR" dirty="0" err="1">
                <a:solidFill>
                  <a:schemeClr val="tx1"/>
                </a:solidFill>
              </a:rPr>
              <a:t>or</a:t>
            </a:r>
            <a:r>
              <a:rPr lang="es-AR" dirty="0">
                <a:solidFill>
                  <a:schemeClr val="tx1"/>
                </a:solidFill>
              </a:rPr>
              <a:t> </a:t>
            </a:r>
            <a:r>
              <a:rPr lang="es-AR" dirty="0" err="1">
                <a:solidFill>
                  <a:schemeClr val="tx1"/>
                </a:solidFill>
              </a:rPr>
              <a:t>registered</a:t>
            </a:r>
            <a:r>
              <a:rPr lang="es-AR" dirty="0">
                <a:solidFill>
                  <a:schemeClr val="tx1"/>
                </a:solidFill>
              </a:rPr>
              <a:t>/</a:t>
            </a:r>
            <a:r>
              <a:rPr lang="es-AR" dirty="0" err="1">
                <a:solidFill>
                  <a:schemeClr val="tx1"/>
                </a:solidFill>
              </a:rPr>
              <a:t>qualified</a:t>
            </a:r>
            <a:r>
              <a:rPr lang="es-AR" dirty="0">
                <a:solidFill>
                  <a:schemeClr val="tx1"/>
                </a:solidFill>
              </a:rPr>
              <a:t>.</a:t>
            </a:r>
          </a:p>
          <a:p>
            <a:pPr marL="0" indent="0">
              <a:buNone/>
            </a:pPr>
            <a:r>
              <a:rPr lang="es-AR" dirty="0">
                <a:solidFill>
                  <a:schemeClr val="tx1"/>
                </a:solidFill>
              </a:rPr>
              <a:t>California </a:t>
            </a:r>
            <a:r>
              <a:rPr lang="es-AR" dirty="0" err="1">
                <a:solidFill>
                  <a:schemeClr val="tx1"/>
                </a:solidFill>
              </a:rPr>
              <a:t>Federation</a:t>
            </a:r>
            <a:r>
              <a:rPr lang="es-AR" dirty="0">
                <a:solidFill>
                  <a:schemeClr val="tx1"/>
                </a:solidFill>
              </a:rPr>
              <a:t> of Interpreters: </a:t>
            </a:r>
            <a:r>
              <a:rPr lang="es-AR" dirty="0">
                <a:solidFill>
                  <a:schemeClr val="tx1"/>
                </a:solidFill>
                <a:hlinkClick r:id="rId4">
                  <a:extLst>
                    <a:ext uri="{A12FA001-AC4F-418D-AE19-62706E023703}">
                      <ahyp:hlinkClr xmlns:ahyp="http://schemas.microsoft.com/office/drawing/2018/hyperlinkcolor" xmlns="" val="tx"/>
                    </a:ext>
                  </a:extLst>
                </a:hlinkClick>
              </a:rPr>
              <a:t>https://www.calinterpreters.org/</a:t>
            </a:r>
            <a:endParaRPr lang="es-AR" dirty="0">
              <a:solidFill>
                <a:schemeClr val="tx1"/>
              </a:solidFill>
            </a:endParaRPr>
          </a:p>
          <a:p>
            <a:pPr marL="0" indent="0">
              <a:buNone/>
            </a:pPr>
            <a:r>
              <a:rPr lang="es-AR" dirty="0" err="1">
                <a:solidFill>
                  <a:schemeClr val="tx1"/>
                </a:solidFill>
              </a:rPr>
              <a:t>Some</a:t>
            </a:r>
            <a:r>
              <a:rPr lang="es-AR" dirty="0">
                <a:solidFill>
                  <a:schemeClr val="tx1"/>
                </a:solidFill>
              </a:rPr>
              <a:t> profesional </a:t>
            </a:r>
            <a:r>
              <a:rPr lang="es-AR" dirty="0" err="1">
                <a:solidFill>
                  <a:schemeClr val="tx1"/>
                </a:solidFill>
              </a:rPr>
              <a:t>associations</a:t>
            </a:r>
            <a:r>
              <a:rPr lang="es-AR" dirty="0">
                <a:solidFill>
                  <a:schemeClr val="tx1"/>
                </a:solidFill>
              </a:rPr>
              <a:t> </a:t>
            </a:r>
            <a:r>
              <a:rPr lang="es-AR" dirty="0" err="1">
                <a:solidFill>
                  <a:schemeClr val="tx1"/>
                </a:solidFill>
              </a:rPr>
              <a:t>limit</a:t>
            </a:r>
            <a:r>
              <a:rPr lang="es-AR" dirty="0">
                <a:solidFill>
                  <a:schemeClr val="tx1"/>
                </a:solidFill>
              </a:rPr>
              <a:t> </a:t>
            </a:r>
            <a:r>
              <a:rPr lang="es-AR" dirty="0" err="1">
                <a:solidFill>
                  <a:schemeClr val="tx1"/>
                </a:solidFill>
              </a:rPr>
              <a:t>the</a:t>
            </a:r>
            <a:r>
              <a:rPr lang="es-AR" dirty="0">
                <a:solidFill>
                  <a:schemeClr val="tx1"/>
                </a:solidFill>
              </a:rPr>
              <a:t> </a:t>
            </a:r>
            <a:r>
              <a:rPr lang="es-AR" dirty="0" err="1">
                <a:solidFill>
                  <a:schemeClr val="tx1"/>
                </a:solidFill>
              </a:rPr>
              <a:t>conversations</a:t>
            </a:r>
            <a:r>
              <a:rPr lang="es-AR" dirty="0">
                <a:solidFill>
                  <a:schemeClr val="tx1"/>
                </a:solidFill>
              </a:rPr>
              <a:t> </a:t>
            </a:r>
            <a:r>
              <a:rPr lang="es-AR" dirty="0" err="1">
                <a:solidFill>
                  <a:schemeClr val="tx1"/>
                </a:solidFill>
              </a:rPr>
              <a:t>on</a:t>
            </a:r>
            <a:r>
              <a:rPr lang="es-AR" dirty="0">
                <a:solidFill>
                  <a:schemeClr val="tx1"/>
                </a:solidFill>
              </a:rPr>
              <a:t> </a:t>
            </a:r>
            <a:r>
              <a:rPr lang="es-AR" dirty="0" err="1">
                <a:solidFill>
                  <a:schemeClr val="tx1"/>
                </a:solidFill>
              </a:rPr>
              <a:t>working</a:t>
            </a:r>
            <a:r>
              <a:rPr lang="es-AR" dirty="0">
                <a:solidFill>
                  <a:schemeClr val="tx1"/>
                </a:solidFill>
              </a:rPr>
              <a:t> </a:t>
            </a:r>
            <a:r>
              <a:rPr lang="es-AR" dirty="0" err="1">
                <a:solidFill>
                  <a:schemeClr val="tx1"/>
                </a:solidFill>
              </a:rPr>
              <a:t>conditions</a:t>
            </a:r>
            <a:r>
              <a:rPr lang="es-AR" dirty="0">
                <a:solidFill>
                  <a:schemeClr val="tx1"/>
                </a:solidFill>
              </a:rPr>
              <a:t>. </a:t>
            </a:r>
            <a:r>
              <a:rPr lang="es-AR" dirty="0" err="1">
                <a:solidFill>
                  <a:schemeClr val="tx1"/>
                </a:solidFill>
              </a:rPr>
              <a:t>Unions</a:t>
            </a:r>
            <a:r>
              <a:rPr lang="es-AR" dirty="0">
                <a:solidFill>
                  <a:schemeClr val="tx1"/>
                </a:solidFill>
              </a:rPr>
              <a:t> </a:t>
            </a:r>
            <a:r>
              <a:rPr lang="es-AR" dirty="0" err="1">
                <a:solidFill>
                  <a:schemeClr val="tx1"/>
                </a:solidFill>
              </a:rPr>
              <a:t>have</a:t>
            </a:r>
            <a:r>
              <a:rPr lang="es-AR" dirty="0">
                <a:solidFill>
                  <a:schemeClr val="tx1"/>
                </a:solidFill>
              </a:rPr>
              <a:t> open </a:t>
            </a:r>
            <a:r>
              <a:rPr lang="es-AR" dirty="0" err="1">
                <a:solidFill>
                  <a:schemeClr val="tx1"/>
                </a:solidFill>
              </a:rPr>
              <a:t>discussions</a:t>
            </a:r>
            <a:r>
              <a:rPr lang="es-AR" dirty="0">
                <a:solidFill>
                  <a:schemeClr val="tx1"/>
                </a:solidFill>
              </a:rPr>
              <a:t> </a:t>
            </a:r>
            <a:r>
              <a:rPr lang="es-AR" dirty="0" err="1">
                <a:solidFill>
                  <a:schemeClr val="tx1"/>
                </a:solidFill>
              </a:rPr>
              <a:t>on</a:t>
            </a:r>
            <a:r>
              <a:rPr lang="es-AR" dirty="0">
                <a:solidFill>
                  <a:schemeClr val="tx1"/>
                </a:solidFill>
              </a:rPr>
              <a:t> </a:t>
            </a:r>
            <a:r>
              <a:rPr lang="es-AR" dirty="0" err="1">
                <a:solidFill>
                  <a:schemeClr val="tx1"/>
                </a:solidFill>
              </a:rPr>
              <a:t>these</a:t>
            </a:r>
            <a:r>
              <a:rPr lang="es-AR" dirty="0">
                <a:solidFill>
                  <a:schemeClr val="tx1"/>
                </a:solidFill>
              </a:rPr>
              <a:t> </a:t>
            </a:r>
            <a:r>
              <a:rPr lang="es-AR" dirty="0" err="1">
                <a:solidFill>
                  <a:schemeClr val="tx1"/>
                </a:solidFill>
              </a:rPr>
              <a:t>issues</a:t>
            </a:r>
            <a:r>
              <a:rPr lang="es-AR" dirty="0">
                <a:solidFill>
                  <a:schemeClr val="tx1"/>
                </a:solidFill>
              </a:rPr>
              <a:t>. </a:t>
            </a:r>
            <a:r>
              <a:rPr lang="es-AR" dirty="0" err="1">
                <a:solidFill>
                  <a:schemeClr val="tx1"/>
                </a:solidFill>
              </a:rPr>
              <a:t>This</a:t>
            </a:r>
            <a:r>
              <a:rPr lang="es-AR" dirty="0">
                <a:solidFill>
                  <a:schemeClr val="tx1"/>
                </a:solidFill>
              </a:rPr>
              <a:t> </a:t>
            </a:r>
            <a:r>
              <a:rPr lang="es-AR" dirty="0" err="1">
                <a:solidFill>
                  <a:schemeClr val="tx1"/>
                </a:solidFill>
              </a:rPr>
              <a:t>is</a:t>
            </a:r>
            <a:r>
              <a:rPr lang="es-AR" dirty="0">
                <a:solidFill>
                  <a:schemeClr val="tx1"/>
                </a:solidFill>
              </a:rPr>
              <a:t> more </a:t>
            </a:r>
            <a:r>
              <a:rPr lang="es-AR" dirty="0" err="1">
                <a:solidFill>
                  <a:schemeClr val="tx1"/>
                </a:solidFill>
              </a:rPr>
              <a:t>than</a:t>
            </a:r>
            <a:r>
              <a:rPr lang="es-AR" dirty="0">
                <a:solidFill>
                  <a:schemeClr val="tx1"/>
                </a:solidFill>
              </a:rPr>
              <a:t> </a:t>
            </a:r>
            <a:r>
              <a:rPr lang="es-AR" dirty="0" err="1">
                <a:solidFill>
                  <a:schemeClr val="tx1"/>
                </a:solidFill>
              </a:rPr>
              <a:t>payment</a:t>
            </a:r>
            <a:r>
              <a:rPr lang="es-AR" dirty="0">
                <a:solidFill>
                  <a:schemeClr val="tx1"/>
                </a:solidFill>
              </a:rPr>
              <a:t>. </a:t>
            </a:r>
            <a:r>
              <a:rPr lang="es-AR" dirty="0" err="1">
                <a:solidFill>
                  <a:schemeClr val="tx1"/>
                </a:solidFill>
              </a:rPr>
              <a:t>It</a:t>
            </a:r>
            <a:r>
              <a:rPr lang="es-AR" dirty="0">
                <a:solidFill>
                  <a:schemeClr val="tx1"/>
                </a:solidFill>
              </a:rPr>
              <a:t> </a:t>
            </a:r>
            <a:r>
              <a:rPr lang="es-AR" dirty="0" err="1">
                <a:solidFill>
                  <a:schemeClr val="tx1"/>
                </a:solidFill>
              </a:rPr>
              <a:t>includes</a:t>
            </a:r>
            <a:r>
              <a:rPr lang="es-AR" dirty="0">
                <a:solidFill>
                  <a:schemeClr val="tx1"/>
                </a:solidFill>
              </a:rPr>
              <a:t> </a:t>
            </a:r>
            <a:r>
              <a:rPr lang="es-AR" dirty="0" err="1">
                <a:solidFill>
                  <a:schemeClr val="tx1"/>
                </a:solidFill>
              </a:rPr>
              <a:t>team</a:t>
            </a:r>
            <a:r>
              <a:rPr lang="es-AR" dirty="0">
                <a:solidFill>
                  <a:schemeClr val="tx1"/>
                </a:solidFill>
              </a:rPr>
              <a:t> </a:t>
            </a:r>
            <a:r>
              <a:rPr lang="es-AR" dirty="0" err="1">
                <a:solidFill>
                  <a:schemeClr val="tx1"/>
                </a:solidFill>
              </a:rPr>
              <a:t>interpreting</a:t>
            </a:r>
            <a:r>
              <a:rPr lang="es-AR" dirty="0">
                <a:solidFill>
                  <a:schemeClr val="tx1"/>
                </a:solidFill>
              </a:rPr>
              <a:t>, </a:t>
            </a:r>
            <a:r>
              <a:rPr lang="es-AR" dirty="0" err="1">
                <a:solidFill>
                  <a:schemeClr val="tx1"/>
                </a:solidFill>
              </a:rPr>
              <a:t>how</a:t>
            </a:r>
            <a:r>
              <a:rPr lang="es-AR" dirty="0">
                <a:solidFill>
                  <a:schemeClr val="tx1"/>
                </a:solidFill>
              </a:rPr>
              <a:t> </a:t>
            </a:r>
            <a:r>
              <a:rPr lang="es-AR" dirty="0" err="1">
                <a:solidFill>
                  <a:schemeClr val="tx1"/>
                </a:solidFill>
              </a:rPr>
              <a:t>long</a:t>
            </a:r>
            <a:r>
              <a:rPr lang="es-AR" dirty="0">
                <a:solidFill>
                  <a:schemeClr val="tx1"/>
                </a:solidFill>
              </a:rPr>
              <a:t> </a:t>
            </a:r>
            <a:r>
              <a:rPr lang="es-AR" dirty="0" err="1">
                <a:solidFill>
                  <a:schemeClr val="tx1"/>
                </a:solidFill>
              </a:rPr>
              <a:t>an</a:t>
            </a:r>
            <a:r>
              <a:rPr lang="es-AR" dirty="0">
                <a:solidFill>
                  <a:schemeClr val="tx1"/>
                </a:solidFill>
              </a:rPr>
              <a:t> interpreter can </a:t>
            </a:r>
            <a:r>
              <a:rPr lang="es-AR" dirty="0" err="1">
                <a:solidFill>
                  <a:schemeClr val="tx1"/>
                </a:solidFill>
              </a:rPr>
              <a:t>work</a:t>
            </a:r>
            <a:r>
              <a:rPr lang="es-AR" dirty="0">
                <a:solidFill>
                  <a:schemeClr val="tx1"/>
                </a:solidFill>
              </a:rPr>
              <a:t> </a:t>
            </a:r>
            <a:r>
              <a:rPr lang="es-AR" dirty="0" err="1">
                <a:solidFill>
                  <a:schemeClr val="tx1"/>
                </a:solidFill>
              </a:rPr>
              <a:t>without</a:t>
            </a:r>
            <a:r>
              <a:rPr lang="es-AR" dirty="0">
                <a:solidFill>
                  <a:schemeClr val="tx1"/>
                </a:solidFill>
              </a:rPr>
              <a:t> a break, and </a:t>
            </a:r>
            <a:r>
              <a:rPr lang="es-AR" dirty="0" err="1">
                <a:solidFill>
                  <a:schemeClr val="tx1"/>
                </a:solidFill>
              </a:rPr>
              <a:t>other</a:t>
            </a:r>
            <a:r>
              <a:rPr lang="es-AR" dirty="0">
                <a:solidFill>
                  <a:schemeClr val="tx1"/>
                </a:solidFill>
              </a:rPr>
              <a:t> </a:t>
            </a:r>
            <a:r>
              <a:rPr lang="es-AR" dirty="0" err="1">
                <a:solidFill>
                  <a:schemeClr val="tx1"/>
                </a:solidFill>
              </a:rPr>
              <a:t>issues</a:t>
            </a:r>
            <a:r>
              <a:rPr lang="es-AR" dirty="0">
                <a:solidFill>
                  <a:schemeClr val="tx1"/>
                </a:solidFill>
              </a:rPr>
              <a:t>.</a:t>
            </a:r>
          </a:p>
          <a:p>
            <a:pPr marL="0" indent="0">
              <a:buNone/>
            </a:pPr>
            <a:endParaRPr lang="es-AR" dirty="0">
              <a:solidFill>
                <a:schemeClr val="tx1"/>
              </a:solidFill>
            </a:endParaRPr>
          </a:p>
          <a:p>
            <a:pPr marL="0" indent="0">
              <a:buNone/>
            </a:pPr>
            <a:endParaRPr lang="es-AR" dirty="0">
              <a:solidFill>
                <a:schemeClr val="tx1"/>
              </a:solidFill>
            </a:endParaRPr>
          </a:p>
        </p:txBody>
      </p:sp>
      <p:sp>
        <p:nvSpPr>
          <p:cNvPr id="5" name="Slide Number Placeholder 4">
            <a:extLst>
              <a:ext uri="{FF2B5EF4-FFF2-40B4-BE49-F238E27FC236}">
                <a16:creationId xmlns:a16="http://schemas.microsoft.com/office/drawing/2014/main" id="{033F076A-14FE-4333-B9A6-357B0C1E5C17}"/>
              </a:ext>
            </a:extLst>
          </p:cNvPr>
          <p:cNvSpPr>
            <a:spLocks noGrp="1"/>
          </p:cNvSpPr>
          <p:nvPr>
            <p:ph type="sldNum" sz="quarter" idx="12"/>
          </p:nvPr>
        </p:nvSpPr>
        <p:spPr/>
        <p:txBody>
          <a:bodyPr/>
          <a:lstStyle/>
          <a:p>
            <a:fld id="{19828383-6F4C-4080-AD2A-06585818F1C8}" type="slidenum">
              <a:rPr lang="en-US" smtClean="0"/>
              <a:t>39</a:t>
            </a:fld>
            <a:endParaRPr lang="en-US" dirty="0"/>
          </a:p>
        </p:txBody>
      </p:sp>
      <p:sp>
        <p:nvSpPr>
          <p:cNvPr id="6" name="Footer Placeholder 5">
            <a:extLst>
              <a:ext uri="{FF2B5EF4-FFF2-40B4-BE49-F238E27FC236}">
                <a16:creationId xmlns:a16="http://schemas.microsoft.com/office/drawing/2014/main" id="{889D0CE7-2419-4880-994E-5D67B40C61E9}"/>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1124026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A05D2-28AE-4ED3-A2F5-8805D3AEE0BE}"/>
              </a:ext>
            </a:extLst>
          </p:cNvPr>
          <p:cNvSpPr>
            <a:spLocks noGrp="1"/>
          </p:cNvSpPr>
          <p:nvPr>
            <p:ph type="title"/>
          </p:nvPr>
        </p:nvSpPr>
        <p:spPr/>
        <p:txBody>
          <a:bodyPr/>
          <a:lstStyle/>
          <a:p>
            <a:r>
              <a:rPr lang="en-US" dirty="0">
                <a:solidFill>
                  <a:schemeClr val="accent2">
                    <a:lumMod val="75000"/>
                  </a:schemeClr>
                </a:solidFill>
              </a:rPr>
              <a:t>Business model: Larger Language Service Company (more than 5 languages)</a:t>
            </a:r>
            <a:endParaRPr lang="es-AR" dirty="0">
              <a:solidFill>
                <a:schemeClr val="accent2">
                  <a:lumMod val="75000"/>
                </a:schemeClr>
              </a:solidFill>
            </a:endParaRPr>
          </a:p>
        </p:txBody>
      </p:sp>
      <p:sp>
        <p:nvSpPr>
          <p:cNvPr id="3" name="Content Placeholder 2">
            <a:extLst>
              <a:ext uri="{FF2B5EF4-FFF2-40B4-BE49-F238E27FC236}">
                <a16:creationId xmlns:a16="http://schemas.microsoft.com/office/drawing/2014/main" id="{8441CECE-2510-4663-A30B-FA3BFD7D45A7}"/>
              </a:ext>
            </a:extLst>
          </p:cNvPr>
          <p:cNvSpPr>
            <a:spLocks noGrp="1"/>
          </p:cNvSpPr>
          <p:nvPr>
            <p:ph idx="1"/>
          </p:nvPr>
        </p:nvSpPr>
        <p:spPr/>
        <p:txBody>
          <a:bodyPr>
            <a:normAutofit/>
          </a:bodyPr>
          <a:lstStyle/>
          <a:p>
            <a:r>
              <a:rPr lang="en-US" sz="2400" dirty="0"/>
              <a:t>Subcontracts most language services.</a:t>
            </a:r>
          </a:p>
          <a:p>
            <a:r>
              <a:rPr lang="en-US" sz="2400" dirty="0"/>
              <a:t>Has employees such as project managers, schedulers, and other administrative staff.</a:t>
            </a:r>
            <a:endParaRPr lang="es-AR" sz="2400" dirty="0"/>
          </a:p>
        </p:txBody>
      </p:sp>
      <p:sp>
        <p:nvSpPr>
          <p:cNvPr id="4" name="Footer Placeholder 3">
            <a:extLst>
              <a:ext uri="{FF2B5EF4-FFF2-40B4-BE49-F238E27FC236}">
                <a16:creationId xmlns:a16="http://schemas.microsoft.com/office/drawing/2014/main" id="{0EF6CA07-EEA7-459C-B95B-33EAB673E6C2}"/>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5" name="Slide Number Placeholder 4">
            <a:extLst>
              <a:ext uri="{FF2B5EF4-FFF2-40B4-BE49-F238E27FC236}">
                <a16:creationId xmlns:a16="http://schemas.microsoft.com/office/drawing/2014/main" id="{E3053E16-0FE7-4A09-A965-CE30F31D7136}"/>
              </a:ext>
            </a:extLst>
          </p:cNvPr>
          <p:cNvSpPr>
            <a:spLocks noGrp="1"/>
          </p:cNvSpPr>
          <p:nvPr>
            <p:ph type="sldNum" sz="quarter" idx="12"/>
          </p:nvPr>
        </p:nvSpPr>
        <p:spPr/>
        <p:txBody>
          <a:bodyPr/>
          <a:lstStyle/>
          <a:p>
            <a:fld id="{19828383-6F4C-4080-AD2A-06585818F1C8}" type="slidenum">
              <a:rPr lang="en-US" smtClean="0"/>
              <a:t>4</a:t>
            </a:fld>
            <a:endParaRPr lang="en-US" dirty="0"/>
          </a:p>
        </p:txBody>
      </p:sp>
    </p:spTree>
    <p:extLst>
      <p:ext uri="{BB962C8B-B14F-4D97-AF65-F5344CB8AC3E}">
        <p14:creationId xmlns:p14="http://schemas.microsoft.com/office/powerpoint/2010/main" val="15852645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What if the numbers don’t add to what we want?</a:t>
            </a:r>
          </a:p>
        </p:txBody>
      </p:sp>
      <p:sp>
        <p:nvSpPr>
          <p:cNvPr id="3" name="Content Placeholder 2"/>
          <p:cNvSpPr>
            <a:spLocks noGrp="1"/>
          </p:cNvSpPr>
          <p:nvPr>
            <p:ph idx="1"/>
          </p:nvPr>
        </p:nvSpPr>
        <p:spPr/>
        <p:txBody>
          <a:bodyPr>
            <a:normAutofit fontScale="92500" lnSpcReduction="10000"/>
          </a:bodyPr>
          <a:lstStyle/>
          <a:p>
            <a:pPr marL="0" indent="0">
              <a:buNone/>
            </a:pPr>
            <a:r>
              <a:rPr lang="en-US" sz="2000" dirty="0">
                <a:solidFill>
                  <a:schemeClr val="tx1"/>
                </a:solidFill>
              </a:rPr>
              <a:t>If we can’t make the income we want, we can hone our skills and credentials </a:t>
            </a:r>
          </a:p>
          <a:p>
            <a:pPr marL="0" indent="0">
              <a:buNone/>
            </a:pPr>
            <a:r>
              <a:rPr lang="en-US" sz="2000" dirty="0">
                <a:solidFill>
                  <a:schemeClr val="tx1"/>
                </a:solidFill>
              </a:rPr>
              <a:t>Professional associations list trainings on their sites. Only associations with voting members are listed below.</a:t>
            </a:r>
          </a:p>
          <a:p>
            <a:r>
              <a:rPr lang="en-US" sz="2000" dirty="0">
                <a:solidFill>
                  <a:schemeClr val="tx1"/>
                </a:solidFill>
                <a:hlinkClick r:id="rId3">
                  <a:extLst>
                    <a:ext uri="{A12FA001-AC4F-418D-AE19-62706E023703}">
                      <ahyp:hlinkClr xmlns:ahyp="http://schemas.microsoft.com/office/drawing/2018/hyperlinkcolor" xmlns="" val="tx"/>
                    </a:ext>
                  </a:extLst>
                </a:hlinkClick>
              </a:rPr>
              <a:t>www.atanet.org</a:t>
            </a:r>
            <a:endParaRPr lang="en-US" sz="2000" dirty="0">
              <a:solidFill>
                <a:schemeClr val="tx1"/>
              </a:solidFill>
            </a:endParaRPr>
          </a:p>
          <a:p>
            <a:r>
              <a:rPr lang="en-US" sz="2000" dirty="0">
                <a:solidFill>
                  <a:schemeClr val="tx1"/>
                </a:solidFill>
                <a:hlinkClick r:id="rId4">
                  <a:extLst>
                    <a:ext uri="{A12FA001-AC4F-418D-AE19-62706E023703}">
                      <ahyp:hlinkClr xmlns:ahyp="http://schemas.microsoft.com/office/drawing/2018/hyperlinkcolor" xmlns="" val="tx"/>
                    </a:ext>
                  </a:extLst>
                </a:hlinkClick>
              </a:rPr>
              <a:t>www.najit.org</a:t>
            </a:r>
            <a:endParaRPr lang="en-US" sz="2000" dirty="0">
              <a:solidFill>
                <a:schemeClr val="tx1"/>
              </a:solidFill>
            </a:endParaRPr>
          </a:p>
          <a:p>
            <a:r>
              <a:rPr lang="en-US" sz="2000" dirty="0">
                <a:solidFill>
                  <a:schemeClr val="tx1"/>
                </a:solidFill>
                <a:hlinkClick r:id="rId5">
                  <a:extLst>
                    <a:ext uri="{A12FA001-AC4F-418D-AE19-62706E023703}">
                      <ahyp:hlinkClr xmlns:ahyp="http://schemas.microsoft.com/office/drawing/2018/hyperlinkcolor" xmlns="" val="tx"/>
                    </a:ext>
                  </a:extLst>
                </a:hlinkClick>
              </a:rPr>
              <a:t>www.imiaweb.org</a:t>
            </a:r>
            <a:endParaRPr lang="en-US" sz="2000" dirty="0">
              <a:solidFill>
                <a:schemeClr val="tx1"/>
              </a:solidFill>
            </a:endParaRPr>
          </a:p>
          <a:p>
            <a:r>
              <a:rPr lang="en-US" sz="2000" dirty="0">
                <a:solidFill>
                  <a:schemeClr val="tx1"/>
                </a:solidFill>
                <a:hlinkClick r:id="rId6">
                  <a:extLst>
                    <a:ext uri="{A12FA001-AC4F-418D-AE19-62706E023703}">
                      <ahyp:hlinkClr xmlns:ahyp="http://schemas.microsoft.com/office/drawing/2018/hyperlinkcolor" xmlns="" val="tx"/>
                    </a:ext>
                  </a:extLst>
                </a:hlinkClick>
              </a:rPr>
              <a:t>www.ncihc.org</a:t>
            </a:r>
            <a:endParaRPr lang="en-US" sz="2000" dirty="0">
              <a:solidFill>
                <a:schemeClr val="tx1"/>
              </a:solidFill>
            </a:endParaRPr>
          </a:p>
          <a:p>
            <a:r>
              <a:rPr lang="en-US" sz="2000" dirty="0">
                <a:solidFill>
                  <a:schemeClr val="tx1"/>
                </a:solidFill>
                <a:hlinkClick r:id="rId7">
                  <a:extLst>
                    <a:ext uri="{A12FA001-AC4F-418D-AE19-62706E023703}">
                      <ahyp:hlinkClr xmlns:ahyp="http://schemas.microsoft.com/office/drawing/2018/hyperlinkcolor" xmlns="" val="tx"/>
                    </a:ext>
                  </a:extLst>
                </a:hlinkClick>
              </a:rPr>
              <a:t>www.ostiweb.org</a:t>
            </a:r>
            <a:endParaRPr lang="en-US" sz="2000" dirty="0">
              <a:solidFill>
                <a:schemeClr val="tx1"/>
              </a:solidFill>
            </a:endParaRPr>
          </a:p>
          <a:p>
            <a:r>
              <a:rPr lang="en-US" sz="2000" dirty="0">
                <a:solidFill>
                  <a:schemeClr val="tx1"/>
                </a:solidFill>
                <a:hlinkClick r:id="rId8">
                  <a:extLst>
                    <a:ext uri="{A12FA001-AC4F-418D-AE19-62706E023703}">
                      <ahyp:hlinkClr xmlns:ahyp="http://schemas.microsoft.com/office/drawing/2018/hyperlinkcolor" xmlns="" val="tx"/>
                    </a:ext>
                  </a:extLst>
                </a:hlinkClick>
              </a:rPr>
              <a:t>https://www.notisnet.org/</a:t>
            </a:r>
            <a:endParaRPr lang="en-US" sz="2000" dirty="0">
              <a:solidFill>
                <a:schemeClr val="tx1"/>
              </a:solidFill>
            </a:endParaRPr>
          </a:p>
          <a:p>
            <a:r>
              <a:rPr lang="en-US" sz="2000" dirty="0">
                <a:solidFill>
                  <a:schemeClr val="tx1"/>
                </a:solidFill>
                <a:hlinkClick r:id="rId9">
                  <a:extLst>
                    <a:ext uri="{A12FA001-AC4F-418D-AE19-62706E023703}">
                      <ahyp:hlinkClr xmlns:ahyp="http://schemas.microsoft.com/office/drawing/2018/hyperlinkcolor" xmlns="" val="tx"/>
                    </a:ext>
                  </a:extLst>
                </a:hlinkClick>
              </a:rPr>
              <a:t>http://netaweb.org/</a:t>
            </a:r>
            <a:endParaRPr lang="en-US" sz="2000" dirty="0">
              <a:solidFill>
                <a:schemeClr val="tx1"/>
              </a:solidFill>
            </a:endParaRPr>
          </a:p>
          <a:p>
            <a:endParaRPr lang="en-US" sz="2000" dirty="0">
              <a:solidFill>
                <a:schemeClr val="tx1"/>
              </a:solidFill>
            </a:endParaRPr>
          </a:p>
        </p:txBody>
      </p:sp>
      <p:sp>
        <p:nvSpPr>
          <p:cNvPr id="5" name="Slide Number Placeholder 4"/>
          <p:cNvSpPr>
            <a:spLocks noGrp="1"/>
          </p:cNvSpPr>
          <p:nvPr>
            <p:ph type="sldNum" sz="quarter" idx="12"/>
          </p:nvPr>
        </p:nvSpPr>
        <p:spPr/>
        <p:txBody>
          <a:bodyPr/>
          <a:lstStyle/>
          <a:p>
            <a:fld id="{19828383-6F4C-4080-AD2A-06585818F1C8}" type="slidenum">
              <a:rPr lang="en-US" smtClean="0"/>
              <a:t>40</a:t>
            </a:fld>
            <a:endParaRPr lang="en-US"/>
          </a:p>
        </p:txBody>
      </p:sp>
      <p:sp>
        <p:nvSpPr>
          <p:cNvPr id="4" name="Footer Placeholder 3">
            <a:extLst>
              <a:ext uri="{FF2B5EF4-FFF2-40B4-BE49-F238E27FC236}">
                <a16:creationId xmlns:a16="http://schemas.microsoft.com/office/drawing/2014/main" id="{E96D6FB0-E0C6-4505-854A-2C9F1D47676B}"/>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1950187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What if the numbers don’t add to what we want?</a:t>
            </a:r>
          </a:p>
        </p:txBody>
      </p:sp>
      <p:sp>
        <p:nvSpPr>
          <p:cNvPr id="3" name="Content Placeholder 2"/>
          <p:cNvSpPr>
            <a:spLocks noGrp="1"/>
          </p:cNvSpPr>
          <p:nvPr>
            <p:ph idx="1"/>
          </p:nvPr>
        </p:nvSpPr>
        <p:spPr/>
        <p:txBody>
          <a:bodyPr>
            <a:normAutofit/>
          </a:bodyPr>
          <a:lstStyle/>
          <a:p>
            <a:pPr marL="57150" indent="0">
              <a:buNone/>
            </a:pPr>
            <a:r>
              <a:rPr lang="en-US" sz="2000" dirty="0">
                <a:solidFill>
                  <a:schemeClr val="tx1"/>
                </a:solidFill>
              </a:rPr>
              <a:t>If we can’t make the income we want, we can find another job.</a:t>
            </a:r>
          </a:p>
          <a:p>
            <a:pPr marL="57150" indent="0">
              <a:buNone/>
            </a:pPr>
            <a:endParaRPr lang="en-US" sz="2000" dirty="0">
              <a:solidFill>
                <a:schemeClr val="tx1"/>
              </a:solidFill>
              <a:hlinkClick r:id="rId3">
                <a:extLst>
                  <a:ext uri="{A12FA001-AC4F-418D-AE19-62706E023703}">
                    <ahyp:hlinkClr xmlns:ahyp="http://schemas.microsoft.com/office/drawing/2018/hyperlinkcolor" xmlns="" val="tx"/>
                  </a:ext>
                </a:extLst>
              </a:hlinkClick>
            </a:endParaRPr>
          </a:p>
          <a:p>
            <a:pPr marL="400050"/>
            <a:r>
              <a:rPr lang="en-US" sz="2000" dirty="0" err="1">
                <a:solidFill>
                  <a:schemeClr val="tx1"/>
                </a:solidFill>
                <a:hlinkClick r:id="rId3">
                  <a:extLst>
                    <a:ext uri="{A12FA001-AC4F-418D-AE19-62706E023703}">
                      <ahyp:hlinkClr xmlns:ahyp="http://schemas.microsoft.com/office/drawing/2018/hyperlinkcolor" xmlns="" val="tx"/>
                    </a:ext>
                  </a:extLst>
                </a:hlinkClick>
              </a:rPr>
              <a:t>Worksource</a:t>
            </a:r>
            <a:r>
              <a:rPr lang="en-US" sz="2000" dirty="0">
                <a:solidFill>
                  <a:schemeClr val="tx1"/>
                </a:solidFill>
                <a:hlinkClick r:id="rId3">
                  <a:extLst>
                    <a:ext uri="{A12FA001-AC4F-418D-AE19-62706E023703}">
                      <ahyp:hlinkClr xmlns:ahyp="http://schemas.microsoft.com/office/drawing/2018/hyperlinkcolor" xmlns="" val="tx"/>
                    </a:ext>
                  </a:extLst>
                </a:hlinkClick>
              </a:rPr>
              <a:t> Oregon </a:t>
            </a:r>
            <a:endParaRPr lang="en-US" sz="2000" dirty="0">
              <a:solidFill>
                <a:schemeClr val="tx1"/>
              </a:solidFill>
            </a:endParaRPr>
          </a:p>
          <a:p>
            <a:r>
              <a:rPr lang="en-US" sz="2000" dirty="0" err="1">
                <a:solidFill>
                  <a:schemeClr val="tx1"/>
                </a:solidFill>
                <a:hlinkClick r:id="rId4">
                  <a:extLst>
                    <a:ext uri="{A12FA001-AC4F-418D-AE19-62706E023703}">
                      <ahyp:hlinkClr xmlns:ahyp="http://schemas.microsoft.com/office/drawing/2018/hyperlinkcolor" xmlns="" val="tx"/>
                    </a:ext>
                  </a:extLst>
                </a:hlinkClick>
              </a:rPr>
              <a:t>Worksource</a:t>
            </a:r>
            <a:r>
              <a:rPr lang="en-US" sz="2000" dirty="0">
                <a:solidFill>
                  <a:schemeClr val="tx1"/>
                </a:solidFill>
                <a:hlinkClick r:id="rId4">
                  <a:extLst>
                    <a:ext uri="{A12FA001-AC4F-418D-AE19-62706E023703}">
                      <ahyp:hlinkClr xmlns:ahyp="http://schemas.microsoft.com/office/drawing/2018/hyperlinkcolor" xmlns="" val="tx"/>
                    </a:ext>
                  </a:extLst>
                </a:hlinkClick>
              </a:rPr>
              <a:t> Washington</a:t>
            </a:r>
            <a:endParaRPr lang="en-US" sz="2000" dirty="0">
              <a:solidFill>
                <a:schemeClr val="tx1"/>
              </a:solidFill>
            </a:endParaRPr>
          </a:p>
        </p:txBody>
      </p:sp>
      <p:sp>
        <p:nvSpPr>
          <p:cNvPr id="5" name="Slide Number Placeholder 4"/>
          <p:cNvSpPr>
            <a:spLocks noGrp="1"/>
          </p:cNvSpPr>
          <p:nvPr>
            <p:ph type="sldNum" sz="quarter" idx="12"/>
          </p:nvPr>
        </p:nvSpPr>
        <p:spPr/>
        <p:txBody>
          <a:bodyPr/>
          <a:lstStyle/>
          <a:p>
            <a:fld id="{19828383-6F4C-4080-AD2A-06585818F1C8}" type="slidenum">
              <a:rPr lang="en-US" smtClean="0"/>
              <a:t>41</a:t>
            </a:fld>
            <a:endParaRPr lang="en-US"/>
          </a:p>
        </p:txBody>
      </p:sp>
      <p:sp>
        <p:nvSpPr>
          <p:cNvPr id="4" name="Footer Placeholder 3">
            <a:extLst>
              <a:ext uri="{FF2B5EF4-FFF2-40B4-BE49-F238E27FC236}">
                <a16:creationId xmlns:a16="http://schemas.microsoft.com/office/drawing/2014/main" id="{608E50EC-DF0C-4F1F-8C8D-CCC0A489CCD3}"/>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2499044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When profits don’t meet expectations</a:t>
            </a:r>
          </a:p>
        </p:txBody>
      </p:sp>
      <p:sp>
        <p:nvSpPr>
          <p:cNvPr id="3" name="Content Placeholder 2"/>
          <p:cNvSpPr>
            <a:spLocks noGrp="1"/>
          </p:cNvSpPr>
          <p:nvPr>
            <p:ph idx="1"/>
          </p:nvPr>
        </p:nvSpPr>
        <p:spPr/>
        <p:txBody>
          <a:bodyPr>
            <a:normAutofit/>
          </a:bodyPr>
          <a:lstStyle/>
          <a:p>
            <a:r>
              <a:rPr lang="en-US" sz="2000" dirty="0"/>
              <a:t>We start to work longer hours</a:t>
            </a:r>
          </a:p>
          <a:p>
            <a:r>
              <a:rPr lang="en-US" sz="2000" dirty="0"/>
              <a:t>We accept lower rates to get more work</a:t>
            </a:r>
          </a:p>
          <a:p>
            <a:r>
              <a:rPr lang="en-US" sz="2000" dirty="0"/>
              <a:t>We aren’t available to network to find better clients</a:t>
            </a:r>
          </a:p>
          <a:p>
            <a:r>
              <a:rPr lang="en-US" sz="2000" dirty="0"/>
              <a:t>Our accounting suffers</a:t>
            </a:r>
          </a:p>
          <a:p>
            <a:r>
              <a:rPr lang="en-US" sz="2000" dirty="0"/>
              <a:t>We get in trouble with the IRS</a:t>
            </a:r>
          </a:p>
          <a:p>
            <a:r>
              <a:rPr lang="en-US" sz="2000" dirty="0"/>
              <a:t>We start to work weekends</a:t>
            </a:r>
          </a:p>
          <a:p>
            <a:r>
              <a:rPr lang="en-US" sz="2000" dirty="0"/>
              <a:t>We lose quality because we aren’t fresh</a:t>
            </a:r>
          </a:p>
          <a:p>
            <a:endParaRPr lang="en-US" sz="2000" dirty="0"/>
          </a:p>
          <a:p>
            <a:pPr marL="0" indent="0">
              <a:buNone/>
            </a:pPr>
            <a:r>
              <a:rPr lang="en-US" sz="2000" dirty="0"/>
              <a:t>Material gleaned from conversations with colleagues.</a:t>
            </a:r>
          </a:p>
        </p:txBody>
      </p:sp>
      <p:sp>
        <p:nvSpPr>
          <p:cNvPr id="5" name="Slide Number Placeholder 4"/>
          <p:cNvSpPr>
            <a:spLocks noGrp="1"/>
          </p:cNvSpPr>
          <p:nvPr>
            <p:ph type="sldNum" sz="quarter" idx="12"/>
          </p:nvPr>
        </p:nvSpPr>
        <p:spPr/>
        <p:txBody>
          <a:bodyPr/>
          <a:lstStyle/>
          <a:p>
            <a:fld id="{19828383-6F4C-4080-AD2A-06585818F1C8}" type="slidenum">
              <a:rPr lang="en-US" smtClean="0"/>
              <a:t>42</a:t>
            </a:fld>
            <a:endParaRPr lang="en-US"/>
          </a:p>
        </p:txBody>
      </p:sp>
      <p:sp>
        <p:nvSpPr>
          <p:cNvPr id="4" name="Footer Placeholder 3">
            <a:extLst>
              <a:ext uri="{FF2B5EF4-FFF2-40B4-BE49-F238E27FC236}">
                <a16:creationId xmlns:a16="http://schemas.microsoft.com/office/drawing/2014/main" id="{315E2668-DCC8-4EAD-9D0D-4FB6B7A51A94}"/>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3423750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How to keep a client coming back</a:t>
            </a:r>
          </a:p>
        </p:txBody>
      </p:sp>
      <p:sp>
        <p:nvSpPr>
          <p:cNvPr id="3" name="Content Placeholder 2"/>
          <p:cNvSpPr>
            <a:spLocks noGrp="1"/>
          </p:cNvSpPr>
          <p:nvPr>
            <p:ph idx="1"/>
          </p:nvPr>
        </p:nvSpPr>
        <p:spPr>
          <a:xfrm>
            <a:off x="677334" y="1600201"/>
            <a:ext cx="8596668" cy="4441162"/>
          </a:xfrm>
        </p:spPr>
        <p:txBody>
          <a:bodyPr>
            <a:normAutofit fontScale="92500" lnSpcReduction="20000"/>
          </a:bodyPr>
          <a:lstStyle/>
          <a:p>
            <a:pPr marL="0" indent="0">
              <a:buNone/>
            </a:pPr>
            <a:r>
              <a:rPr lang="en-US" sz="2000" dirty="0"/>
              <a:t>We asked these questions in the Negotiation step:</a:t>
            </a:r>
          </a:p>
          <a:p>
            <a:r>
              <a:rPr lang="en-US" sz="2000" dirty="0"/>
              <a:t>How does your product add value to their business? </a:t>
            </a:r>
          </a:p>
          <a:p>
            <a:r>
              <a:rPr lang="en-US" sz="2000" dirty="0"/>
              <a:t>How can your product solve problems their business is facing?</a:t>
            </a:r>
          </a:p>
          <a:p>
            <a:r>
              <a:rPr lang="en-US" sz="2000" dirty="0"/>
              <a:t>Are you meeting your commitment to quality?</a:t>
            </a:r>
          </a:p>
          <a:p>
            <a:r>
              <a:rPr lang="en-US" sz="2000" dirty="0"/>
              <a:t>Provide a quality service! </a:t>
            </a:r>
          </a:p>
          <a:p>
            <a:r>
              <a:rPr lang="en-US" sz="2000" dirty="0"/>
              <a:t>Meet deadlines!</a:t>
            </a:r>
          </a:p>
          <a:p>
            <a:r>
              <a:rPr lang="en-US" sz="2000" dirty="0"/>
              <a:t>Be responsive!</a:t>
            </a:r>
          </a:p>
          <a:p>
            <a:endParaRPr lang="en-US" sz="2000" dirty="0"/>
          </a:p>
          <a:p>
            <a:pPr marL="0" indent="0">
              <a:buNone/>
            </a:pPr>
            <a:r>
              <a:rPr lang="en-US" sz="2000" dirty="0"/>
              <a:t>It’s about the client! </a:t>
            </a:r>
          </a:p>
          <a:p>
            <a:r>
              <a:rPr lang="en-US" sz="2000" dirty="0"/>
              <a:t>Clients start small. It can take a few years to develop a good client. </a:t>
            </a:r>
          </a:p>
          <a:p>
            <a:r>
              <a:rPr lang="en-US" sz="2000" dirty="0"/>
              <a:t>Small clients that are very connected with the community are very important clients. They give referrals! </a:t>
            </a:r>
          </a:p>
        </p:txBody>
      </p:sp>
      <p:sp>
        <p:nvSpPr>
          <p:cNvPr id="5" name="Slide Number Placeholder 4"/>
          <p:cNvSpPr>
            <a:spLocks noGrp="1"/>
          </p:cNvSpPr>
          <p:nvPr>
            <p:ph type="sldNum" sz="quarter" idx="12"/>
          </p:nvPr>
        </p:nvSpPr>
        <p:spPr/>
        <p:txBody>
          <a:bodyPr/>
          <a:lstStyle/>
          <a:p>
            <a:fld id="{19828383-6F4C-4080-AD2A-06585818F1C8}" type="slidenum">
              <a:rPr lang="en-US" smtClean="0"/>
              <a:t>43</a:t>
            </a:fld>
            <a:endParaRPr lang="en-US"/>
          </a:p>
        </p:txBody>
      </p:sp>
      <p:sp>
        <p:nvSpPr>
          <p:cNvPr id="4" name="Footer Placeholder 3">
            <a:extLst>
              <a:ext uri="{FF2B5EF4-FFF2-40B4-BE49-F238E27FC236}">
                <a16:creationId xmlns:a16="http://schemas.microsoft.com/office/drawing/2014/main" id="{B9E7A5BF-2100-4CA3-A1A1-9A555914A735}"/>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1230358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Rate calculators</a:t>
            </a:r>
          </a:p>
        </p:txBody>
      </p:sp>
      <p:sp>
        <p:nvSpPr>
          <p:cNvPr id="3" name="Content Placeholder 2"/>
          <p:cNvSpPr>
            <a:spLocks noGrp="1"/>
          </p:cNvSpPr>
          <p:nvPr>
            <p:ph idx="1"/>
          </p:nvPr>
        </p:nvSpPr>
        <p:spPr>
          <a:xfrm>
            <a:off x="677334" y="1488613"/>
            <a:ext cx="8596668" cy="3880773"/>
          </a:xfrm>
        </p:spPr>
        <p:txBody>
          <a:bodyPr>
            <a:normAutofit lnSpcReduction="10000"/>
          </a:bodyPr>
          <a:lstStyle/>
          <a:p>
            <a:pPr marL="0" indent="0">
              <a:buNone/>
            </a:pPr>
            <a:r>
              <a:rPr lang="en-US" sz="2400" dirty="0">
                <a:solidFill>
                  <a:schemeClr val="tx1"/>
                </a:solidFill>
                <a:hlinkClick r:id="rId2">
                  <a:extLst>
                    <a:ext uri="{A12FA001-AC4F-418D-AE19-62706E023703}">
                      <ahyp:hlinkClr xmlns:ahyp="http://schemas.microsoft.com/office/drawing/2018/hyperlinkcolor" xmlns="" val="tx"/>
                    </a:ext>
                  </a:extLst>
                </a:hlinkClick>
              </a:rPr>
              <a:t>Rate calculator</a:t>
            </a:r>
            <a:endParaRPr lang="en-US" sz="2400" dirty="0">
              <a:solidFill>
                <a:schemeClr val="tx1"/>
              </a:solidFill>
            </a:endParaRPr>
          </a:p>
          <a:p>
            <a:pPr marL="0" indent="0">
              <a:buNone/>
            </a:pPr>
            <a:r>
              <a:rPr lang="en-US" sz="2400" dirty="0">
                <a:solidFill>
                  <a:schemeClr val="tx1"/>
                </a:solidFill>
                <a:hlinkClick r:id="rId3">
                  <a:extLst>
                    <a:ext uri="{A12FA001-AC4F-418D-AE19-62706E023703}">
                      <ahyp:hlinkClr xmlns:ahyp="http://schemas.microsoft.com/office/drawing/2018/hyperlinkcolor" xmlns="" val="tx"/>
                    </a:ext>
                  </a:extLst>
                </a:hlinkClick>
              </a:rPr>
              <a:t>Average rates charged</a:t>
            </a:r>
            <a:endParaRPr lang="en-US" sz="2400" dirty="0">
              <a:solidFill>
                <a:schemeClr val="tx1"/>
              </a:solidFill>
            </a:endParaRPr>
          </a:p>
          <a:p>
            <a:pPr marL="0" indent="0">
              <a:buNone/>
            </a:pPr>
            <a:r>
              <a:rPr lang="en-US" sz="2400" dirty="0" err="1">
                <a:solidFill>
                  <a:schemeClr val="tx1"/>
                </a:solidFill>
                <a:hlinkClick r:id="rId4">
                  <a:extLst>
                    <a:ext uri="{A12FA001-AC4F-418D-AE19-62706E023703}">
                      <ahyp:hlinkClr xmlns:ahyp="http://schemas.microsoft.com/office/drawing/2018/hyperlinkcolor" xmlns="" val="tx"/>
                    </a:ext>
                  </a:extLst>
                </a:hlinkClick>
              </a:rPr>
              <a:t>Proz</a:t>
            </a:r>
            <a:r>
              <a:rPr lang="en-US" sz="2400" dirty="0">
                <a:solidFill>
                  <a:schemeClr val="tx1"/>
                </a:solidFill>
                <a:hlinkClick r:id="rId4">
                  <a:extLst>
                    <a:ext uri="{A12FA001-AC4F-418D-AE19-62706E023703}">
                      <ahyp:hlinkClr xmlns:ahyp="http://schemas.microsoft.com/office/drawing/2018/hyperlinkcolor" xmlns="" val="tx"/>
                    </a:ext>
                  </a:extLst>
                </a:hlinkClick>
              </a:rPr>
              <a:t> wiki article on determining rates and fees</a:t>
            </a:r>
            <a:endParaRPr lang="en-US" sz="2400" dirty="0">
              <a:solidFill>
                <a:schemeClr val="tx1"/>
              </a:solidFill>
            </a:endParaRPr>
          </a:p>
          <a:p>
            <a:pPr marL="0" indent="0">
              <a:buNone/>
            </a:pPr>
            <a:endParaRPr lang="en-US" sz="2400" dirty="0">
              <a:solidFill>
                <a:schemeClr val="tx1"/>
              </a:solidFill>
            </a:endParaRPr>
          </a:p>
          <a:p>
            <a:pPr marL="0" indent="0">
              <a:buNone/>
            </a:pPr>
            <a:r>
              <a:rPr lang="en-US" sz="2400" dirty="0" err="1">
                <a:solidFill>
                  <a:schemeClr val="tx1"/>
                </a:solidFill>
                <a:hlinkClick r:id="rId5">
                  <a:extLst>
                    <a:ext uri="{A12FA001-AC4F-418D-AE19-62706E023703}">
                      <ahyp:hlinkClr xmlns:ahyp="http://schemas.microsoft.com/office/drawing/2018/hyperlinkcolor" xmlns="" val="tx"/>
                    </a:ext>
                  </a:extLst>
                </a:hlinkClick>
              </a:rPr>
              <a:t>CalPro</a:t>
            </a:r>
            <a:r>
              <a:rPr lang="en-US" sz="2400" dirty="0">
                <a:solidFill>
                  <a:schemeClr val="tx1"/>
                </a:solidFill>
              </a:rPr>
              <a:t>, published by the ATA:</a:t>
            </a:r>
          </a:p>
          <a:p>
            <a:pPr marL="0" indent="0">
              <a:buNone/>
            </a:pPr>
            <a:r>
              <a:rPr lang="en-US" sz="2400" dirty="0">
                <a:solidFill>
                  <a:schemeClr val="tx1"/>
                </a:solidFill>
              </a:rPr>
              <a:t>Can go from your target or from what the market will bear.</a:t>
            </a:r>
          </a:p>
          <a:p>
            <a:pPr marL="0" indent="0">
              <a:buNone/>
            </a:pPr>
            <a:endParaRPr lang="en-US" sz="2400" dirty="0">
              <a:solidFill>
                <a:schemeClr val="tx1"/>
              </a:solidFill>
            </a:endParaRPr>
          </a:p>
          <a:p>
            <a:pPr marL="0" indent="0">
              <a:buNone/>
            </a:pPr>
            <a:r>
              <a:rPr lang="en-US" sz="2400" dirty="0">
                <a:solidFill>
                  <a:schemeClr val="tx1"/>
                </a:solidFill>
              </a:rPr>
              <a:t>Gaucha Translations </a:t>
            </a:r>
            <a:r>
              <a:rPr lang="en-US" sz="2400" dirty="0">
                <a:solidFill>
                  <a:schemeClr val="tx1"/>
                </a:solidFill>
                <a:hlinkClick r:id="rId6">
                  <a:extLst>
                    <a:ext uri="{A12FA001-AC4F-418D-AE19-62706E023703}">
                      <ahyp:hlinkClr xmlns:ahyp="http://schemas.microsoft.com/office/drawing/2018/hyperlinkcolor" xmlns="" val="tx"/>
                    </a:ext>
                  </a:extLst>
                </a:hlinkClick>
              </a:rPr>
              <a:t>rate calculator</a:t>
            </a:r>
            <a:endParaRPr lang="en-US" sz="2400" dirty="0">
              <a:solidFill>
                <a:schemeClr val="tx1"/>
              </a:solidFill>
            </a:endParaRPr>
          </a:p>
          <a:p>
            <a:pPr marL="0" indent="0">
              <a:buNone/>
            </a:pPr>
            <a:endParaRPr lang="en-US" sz="2000" dirty="0">
              <a:solidFill>
                <a:schemeClr val="tx1"/>
              </a:solidFill>
            </a:endParaRPr>
          </a:p>
          <a:p>
            <a:endParaRPr lang="en-US" sz="2000" dirty="0">
              <a:solidFill>
                <a:schemeClr val="tx1"/>
              </a:solidFill>
            </a:endParaRPr>
          </a:p>
        </p:txBody>
      </p:sp>
      <p:sp>
        <p:nvSpPr>
          <p:cNvPr id="5" name="Slide Number Placeholder 4"/>
          <p:cNvSpPr>
            <a:spLocks noGrp="1"/>
          </p:cNvSpPr>
          <p:nvPr>
            <p:ph type="sldNum" sz="quarter" idx="12"/>
          </p:nvPr>
        </p:nvSpPr>
        <p:spPr/>
        <p:txBody>
          <a:bodyPr/>
          <a:lstStyle/>
          <a:p>
            <a:fld id="{19828383-6F4C-4080-AD2A-06585818F1C8}" type="slidenum">
              <a:rPr lang="en-US" smtClean="0"/>
              <a:t>44</a:t>
            </a:fld>
            <a:endParaRPr lang="en-US"/>
          </a:p>
        </p:txBody>
      </p:sp>
      <p:sp>
        <p:nvSpPr>
          <p:cNvPr id="4" name="Footer Placeholder 3">
            <a:extLst>
              <a:ext uri="{FF2B5EF4-FFF2-40B4-BE49-F238E27FC236}">
                <a16:creationId xmlns:a16="http://schemas.microsoft.com/office/drawing/2014/main" id="{BB636ED8-DE0E-4E88-99FD-B23EFF827164}"/>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566554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48C40-24E3-4937-AF3C-11CE5A886196}"/>
              </a:ext>
            </a:extLst>
          </p:cNvPr>
          <p:cNvSpPr>
            <a:spLocks noGrp="1"/>
          </p:cNvSpPr>
          <p:nvPr>
            <p:ph type="title"/>
          </p:nvPr>
        </p:nvSpPr>
        <p:spPr/>
        <p:txBody>
          <a:bodyPr/>
          <a:lstStyle/>
          <a:p>
            <a:r>
              <a:rPr lang="en-US" dirty="0">
                <a:solidFill>
                  <a:schemeClr val="accent2">
                    <a:lumMod val="75000"/>
                  </a:schemeClr>
                </a:solidFill>
              </a:rPr>
              <a:t>More links</a:t>
            </a:r>
            <a:endParaRPr lang="es-AR" dirty="0">
              <a:solidFill>
                <a:schemeClr val="accent2">
                  <a:lumMod val="75000"/>
                </a:schemeClr>
              </a:solidFill>
            </a:endParaRPr>
          </a:p>
        </p:txBody>
      </p:sp>
      <p:sp>
        <p:nvSpPr>
          <p:cNvPr id="3" name="Content Placeholder 2">
            <a:extLst>
              <a:ext uri="{FF2B5EF4-FFF2-40B4-BE49-F238E27FC236}">
                <a16:creationId xmlns:a16="http://schemas.microsoft.com/office/drawing/2014/main" id="{A72C1755-1411-4E76-A21A-573CA1D044D9}"/>
              </a:ext>
            </a:extLst>
          </p:cNvPr>
          <p:cNvSpPr>
            <a:spLocks noGrp="1"/>
          </p:cNvSpPr>
          <p:nvPr>
            <p:ph idx="1"/>
          </p:nvPr>
        </p:nvSpPr>
        <p:spPr/>
        <p:txBody>
          <a:bodyPr>
            <a:normAutofit/>
          </a:bodyPr>
          <a:lstStyle/>
          <a:p>
            <a:r>
              <a:rPr lang="en-US" sz="2400">
                <a:solidFill>
                  <a:schemeClr val="tx1"/>
                </a:solidFill>
                <a:hlinkClick r:id="rId2">
                  <a:extLst>
                    <a:ext uri="{A12FA001-AC4F-418D-AE19-62706E023703}">
                      <ahyp:hlinkClr xmlns:ahyp="http://schemas.microsoft.com/office/drawing/2018/hyperlinkcolor" xmlns="" val="tx"/>
                    </a:ext>
                  </a:extLst>
                </a:hlinkClick>
              </a:rPr>
              <a:t>CSA research survey </a:t>
            </a:r>
            <a:r>
              <a:rPr lang="en-US" sz="2400">
                <a:solidFill>
                  <a:schemeClr val="tx1"/>
                </a:solidFill>
              </a:rPr>
              <a:t>on interpreting and translation around the world.</a:t>
            </a:r>
          </a:p>
          <a:p>
            <a:r>
              <a:rPr lang="en-US" sz="2400">
                <a:solidFill>
                  <a:schemeClr val="tx1"/>
                </a:solidFill>
                <a:hlinkClick r:id="rId3">
                  <a:extLst>
                    <a:ext uri="{A12FA001-AC4F-418D-AE19-62706E023703}">
                      <ahyp:hlinkClr xmlns:ahyp="http://schemas.microsoft.com/office/drawing/2018/hyperlinkcolor" xmlns="" val="tx"/>
                    </a:ext>
                  </a:extLst>
                </a:hlinkClick>
              </a:rPr>
              <a:t>Does Money Buy Happiness</a:t>
            </a:r>
            <a:r>
              <a:rPr lang="en-US" sz="2400">
                <a:solidFill>
                  <a:schemeClr val="tx1"/>
                </a:solidFill>
              </a:rPr>
              <a:t>? by Princeton University, 2010</a:t>
            </a:r>
          </a:p>
          <a:p>
            <a:r>
              <a:rPr lang="en-US" sz="2400">
                <a:solidFill>
                  <a:schemeClr val="tx1"/>
                </a:solidFill>
                <a:hlinkClick r:id="rId4">
                  <a:extLst>
                    <a:ext uri="{A12FA001-AC4F-418D-AE19-62706E023703}">
                      <ahyp:hlinkClr xmlns:ahyp="http://schemas.microsoft.com/office/drawing/2018/hyperlinkcolor" xmlns="" val="tx"/>
                    </a:ext>
                  </a:extLst>
                </a:hlinkClick>
              </a:rPr>
              <a:t>Cost of Living in America’s 50 Biggest Cities</a:t>
            </a:r>
            <a:endParaRPr lang="en-US" sz="2400">
              <a:solidFill>
                <a:schemeClr val="tx1"/>
              </a:solidFill>
            </a:endParaRPr>
          </a:p>
          <a:p>
            <a:r>
              <a:rPr lang="en-US" sz="2400">
                <a:solidFill>
                  <a:schemeClr val="tx1"/>
                </a:solidFill>
                <a:hlinkClick r:id="rId5">
                  <a:extLst>
                    <a:ext uri="{A12FA001-AC4F-418D-AE19-62706E023703}">
                      <ahyp:hlinkClr xmlns:ahyp="http://schemas.microsoft.com/office/drawing/2018/hyperlinkcolor" xmlns="" val="tx"/>
                    </a:ext>
                  </a:extLst>
                </a:hlinkClick>
              </a:rPr>
              <a:t>Area Median Income </a:t>
            </a:r>
            <a:r>
              <a:rPr lang="en-US" sz="2400">
                <a:solidFill>
                  <a:schemeClr val="tx1"/>
                </a:solidFill>
              </a:rPr>
              <a:t>search tool for 2019</a:t>
            </a:r>
          </a:p>
          <a:p>
            <a:endParaRPr lang="en-US" sz="2400">
              <a:solidFill>
                <a:schemeClr val="tx1"/>
              </a:solidFill>
            </a:endParaRPr>
          </a:p>
          <a:p>
            <a:endParaRPr lang="en-US" sz="2400">
              <a:solidFill>
                <a:schemeClr val="tx1"/>
              </a:solidFill>
            </a:endParaRPr>
          </a:p>
          <a:p>
            <a:endParaRPr lang="es-AR" sz="2400">
              <a:solidFill>
                <a:schemeClr val="tx1"/>
              </a:solidFill>
            </a:endParaRPr>
          </a:p>
        </p:txBody>
      </p:sp>
      <p:sp>
        <p:nvSpPr>
          <p:cNvPr id="4" name="Footer Placeholder 3">
            <a:extLst>
              <a:ext uri="{FF2B5EF4-FFF2-40B4-BE49-F238E27FC236}">
                <a16:creationId xmlns:a16="http://schemas.microsoft.com/office/drawing/2014/main" id="{38ABD66A-04EB-4303-809B-CDACE8AD2C4D}"/>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5" name="Slide Number Placeholder 4">
            <a:extLst>
              <a:ext uri="{FF2B5EF4-FFF2-40B4-BE49-F238E27FC236}">
                <a16:creationId xmlns:a16="http://schemas.microsoft.com/office/drawing/2014/main" id="{B086D68B-E9EA-4AEC-90F1-4FF327414CE3}"/>
              </a:ext>
            </a:extLst>
          </p:cNvPr>
          <p:cNvSpPr>
            <a:spLocks noGrp="1"/>
          </p:cNvSpPr>
          <p:nvPr>
            <p:ph type="sldNum" sz="quarter" idx="12"/>
          </p:nvPr>
        </p:nvSpPr>
        <p:spPr/>
        <p:txBody>
          <a:bodyPr/>
          <a:lstStyle/>
          <a:p>
            <a:fld id="{19828383-6F4C-4080-AD2A-06585818F1C8}" type="slidenum">
              <a:rPr lang="en-US" smtClean="0"/>
              <a:t>45</a:t>
            </a:fld>
            <a:endParaRPr lang="en-US" dirty="0"/>
          </a:p>
        </p:txBody>
      </p:sp>
    </p:spTree>
    <p:extLst>
      <p:ext uri="{BB962C8B-B14F-4D97-AF65-F5344CB8AC3E}">
        <p14:creationId xmlns:p14="http://schemas.microsoft.com/office/powerpoint/2010/main" val="16565056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6723D-4DCF-4DC5-8296-630E7014016C}"/>
              </a:ext>
            </a:extLst>
          </p:cNvPr>
          <p:cNvSpPr>
            <a:spLocks noGrp="1"/>
          </p:cNvSpPr>
          <p:nvPr>
            <p:ph type="title"/>
          </p:nvPr>
        </p:nvSpPr>
        <p:spPr/>
        <p:txBody>
          <a:bodyPr/>
          <a:lstStyle/>
          <a:p>
            <a:r>
              <a:rPr lang="en-US">
                <a:solidFill>
                  <a:schemeClr val="accent2">
                    <a:lumMod val="75000"/>
                  </a:schemeClr>
                </a:solidFill>
              </a:rPr>
              <a:t>Some sources</a:t>
            </a:r>
            <a:endParaRPr lang="en-US" dirty="0">
              <a:solidFill>
                <a:schemeClr val="accent2">
                  <a:lumMod val="75000"/>
                </a:schemeClr>
              </a:solidFill>
            </a:endParaRPr>
          </a:p>
        </p:txBody>
      </p:sp>
      <p:sp>
        <p:nvSpPr>
          <p:cNvPr id="3" name="Content Placeholder 2">
            <a:extLst>
              <a:ext uri="{FF2B5EF4-FFF2-40B4-BE49-F238E27FC236}">
                <a16:creationId xmlns:a16="http://schemas.microsoft.com/office/drawing/2014/main" id="{9572D822-32ED-418B-8F74-F401712ECBF5}"/>
              </a:ext>
            </a:extLst>
          </p:cNvPr>
          <p:cNvSpPr>
            <a:spLocks noGrp="1"/>
          </p:cNvSpPr>
          <p:nvPr>
            <p:ph idx="1"/>
          </p:nvPr>
        </p:nvSpPr>
        <p:spPr/>
        <p:txBody>
          <a:bodyPr/>
          <a:lstStyle/>
          <a:p>
            <a:pPr marL="0" indent="0">
              <a:buNone/>
            </a:pPr>
            <a:r>
              <a:rPr lang="en-US" b="0" i="0" dirty="0">
                <a:solidFill>
                  <a:srgbClr val="333333"/>
                </a:solidFill>
                <a:effectLst/>
                <a:latin typeface="Tahoma" panose="020B0604030504040204" pitchFamily="34" charset="0"/>
              </a:rPr>
              <a:t>Bureau of Labor Statistics, U.S. Department of Labor, </a:t>
            </a:r>
            <a:r>
              <a:rPr lang="en-US" b="0" i="1" dirty="0">
                <a:solidFill>
                  <a:srgbClr val="333333"/>
                </a:solidFill>
                <a:effectLst/>
                <a:latin typeface="Tahoma" panose="020B0604030504040204" pitchFamily="34" charset="0"/>
              </a:rPr>
              <a:t>Occupational Outlook Handbook</a:t>
            </a:r>
            <a:r>
              <a:rPr lang="en-US" b="0" i="0" dirty="0">
                <a:solidFill>
                  <a:srgbClr val="333333"/>
                </a:solidFill>
                <a:effectLst/>
                <a:latin typeface="Tahoma" panose="020B0604030504040204" pitchFamily="34" charset="0"/>
              </a:rPr>
              <a:t>, Interpreters and Translators,</a:t>
            </a:r>
            <a:r>
              <a:rPr lang="en-US" dirty="0"/>
              <a:t/>
            </a:r>
            <a:br>
              <a:rPr lang="en-US" dirty="0"/>
            </a:br>
            <a:r>
              <a:rPr lang="en-US" b="0" i="0" dirty="0">
                <a:solidFill>
                  <a:srgbClr val="333333"/>
                </a:solidFill>
                <a:effectLst/>
                <a:latin typeface="Tahoma" panose="020B0604030504040204" pitchFamily="34" charset="0"/>
              </a:rPr>
              <a:t>at </a:t>
            </a:r>
            <a:r>
              <a:rPr lang="en-US" b="0" i="0" u="sng" dirty="0">
                <a:solidFill>
                  <a:schemeClr val="accent2">
                    <a:lumMod val="75000"/>
                  </a:schemeClr>
                </a:solidFill>
                <a:effectLst/>
                <a:latin typeface="Tahoma" panose="020B0604030504040204" pitchFamily="34" charset="0"/>
                <a:hlinkClick r:id="rId2">
                  <a:extLst>
                    <a:ext uri="{A12FA001-AC4F-418D-AE19-62706E023703}">
                      <ahyp:hlinkClr xmlns:ahyp="http://schemas.microsoft.com/office/drawing/2018/hyperlinkcolor" xmlns="" val="tx"/>
                    </a:ext>
                  </a:extLst>
                </a:hlinkClick>
              </a:rPr>
              <a:t>https://www.bls.gov/ooh/media-and-communication/interpreters-and-translators.htm</a:t>
            </a:r>
            <a:r>
              <a:rPr lang="en-US" b="0" i="0" dirty="0">
                <a:solidFill>
                  <a:schemeClr val="accent2">
                    <a:lumMod val="75000"/>
                  </a:schemeClr>
                </a:solidFill>
                <a:effectLst/>
                <a:latin typeface="Tahoma" panose="020B0604030504040204" pitchFamily="34" charset="0"/>
              </a:rPr>
              <a:t> </a:t>
            </a:r>
            <a:r>
              <a:rPr lang="en-US" b="0" i="0" dirty="0">
                <a:solidFill>
                  <a:srgbClr val="333333"/>
                </a:solidFill>
                <a:effectLst/>
                <a:latin typeface="Tahoma" panose="020B0604030504040204" pitchFamily="34" charset="0"/>
              </a:rPr>
              <a:t>(visited </a:t>
            </a:r>
            <a:r>
              <a:rPr lang="en-US" b="0" i="1" dirty="0">
                <a:solidFill>
                  <a:srgbClr val="333333"/>
                </a:solidFill>
                <a:effectLst/>
                <a:latin typeface="Tahoma" panose="020B0604030504040204" pitchFamily="34" charset="0"/>
              </a:rPr>
              <a:t>January 19, 2022</a:t>
            </a:r>
            <a:r>
              <a:rPr lang="en-US" b="0" i="0" dirty="0">
                <a:solidFill>
                  <a:srgbClr val="333333"/>
                </a:solidFill>
                <a:effectLst/>
                <a:latin typeface="Tahoma" panose="020B0604030504040204" pitchFamily="34" charset="0"/>
              </a:rPr>
              <a:t>).</a:t>
            </a:r>
          </a:p>
          <a:p>
            <a:pPr marL="0" indent="0">
              <a:buNone/>
            </a:pPr>
            <a:r>
              <a:rPr lang="en-US" dirty="0">
                <a:solidFill>
                  <a:schemeClr val="accent2">
                    <a:lumMod val="75000"/>
                  </a:schemeClr>
                </a:solidFill>
                <a:hlinkClick r:id="rId3">
                  <a:extLst>
                    <a:ext uri="{A12FA001-AC4F-418D-AE19-62706E023703}">
                      <ahyp:hlinkClr xmlns:ahyp="http://schemas.microsoft.com/office/drawing/2018/hyperlinkcolor" xmlns="" val="tx"/>
                    </a:ext>
                  </a:extLst>
                </a:hlinkClick>
              </a:rPr>
              <a:t>Independent Contractor (Self-Employed) or Employee? | Internal Revenue Service (irs.gov)</a:t>
            </a:r>
            <a:endParaRPr lang="en-US" dirty="0">
              <a:solidFill>
                <a:schemeClr val="accent2">
                  <a:lumMod val="75000"/>
                </a:schemeClr>
              </a:solidFill>
              <a:latin typeface="Tahoma" panose="020B0604030504040204" pitchFamily="34" charset="0"/>
            </a:endParaRPr>
          </a:p>
          <a:p>
            <a:pPr marL="0" indent="0">
              <a:buNone/>
            </a:pPr>
            <a:r>
              <a:rPr lang="en-US" dirty="0">
                <a:solidFill>
                  <a:schemeClr val="accent2">
                    <a:lumMod val="75000"/>
                  </a:schemeClr>
                </a:solidFill>
                <a:hlinkClick r:id="rId4">
                  <a:extLst>
                    <a:ext uri="{A12FA001-AC4F-418D-AE19-62706E023703}">
                      <ahyp:hlinkClr xmlns:ahyp="http://schemas.microsoft.com/office/drawing/2018/hyperlinkcolor" xmlns="" val="tx"/>
                    </a:ext>
                  </a:extLst>
                </a:hlinkClick>
              </a:rPr>
              <a:t>Dealings with Competitors | Federal Trade Commission (ftc.gov)</a:t>
            </a:r>
            <a:endParaRPr lang="en-US" dirty="0">
              <a:solidFill>
                <a:schemeClr val="accent2">
                  <a:lumMod val="75000"/>
                </a:schemeClr>
              </a:solidFill>
            </a:endParaRPr>
          </a:p>
          <a:p>
            <a:pPr marL="0" indent="0">
              <a:buNone/>
            </a:pPr>
            <a:r>
              <a:rPr lang="en-US" dirty="0">
                <a:solidFill>
                  <a:schemeClr val="accent2">
                    <a:lumMod val="75000"/>
                  </a:schemeClr>
                </a:solidFill>
                <a:hlinkClick r:id="rId5">
                  <a:extLst>
                    <a:ext uri="{A12FA001-AC4F-418D-AE19-62706E023703}">
                      <ahyp:hlinkClr xmlns:ahyp="http://schemas.microsoft.com/office/drawing/2018/hyperlinkcolor" xmlns="" val="tx"/>
                    </a:ext>
                  </a:extLst>
                </a:hlinkClick>
              </a:rPr>
              <a:t>Business Plan Definition (investopedia.com)</a:t>
            </a:r>
            <a:endParaRPr lang="en-US" dirty="0">
              <a:solidFill>
                <a:schemeClr val="accent2">
                  <a:lumMod val="75000"/>
                </a:schemeClr>
              </a:solidFill>
            </a:endParaRPr>
          </a:p>
        </p:txBody>
      </p:sp>
      <p:sp>
        <p:nvSpPr>
          <p:cNvPr id="4" name="Footer Placeholder 3">
            <a:extLst>
              <a:ext uri="{FF2B5EF4-FFF2-40B4-BE49-F238E27FC236}">
                <a16:creationId xmlns:a16="http://schemas.microsoft.com/office/drawing/2014/main" id="{8FA530B7-11C3-4F97-9587-CF330FE1D173}"/>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5" name="Slide Number Placeholder 4">
            <a:extLst>
              <a:ext uri="{FF2B5EF4-FFF2-40B4-BE49-F238E27FC236}">
                <a16:creationId xmlns:a16="http://schemas.microsoft.com/office/drawing/2014/main" id="{30714FA8-6F61-4C3D-99E5-DB52AB1D0AB4}"/>
              </a:ext>
            </a:extLst>
          </p:cNvPr>
          <p:cNvSpPr>
            <a:spLocks noGrp="1"/>
          </p:cNvSpPr>
          <p:nvPr>
            <p:ph type="sldNum" sz="quarter" idx="12"/>
          </p:nvPr>
        </p:nvSpPr>
        <p:spPr/>
        <p:txBody>
          <a:bodyPr/>
          <a:lstStyle/>
          <a:p>
            <a:fld id="{19828383-6F4C-4080-AD2A-06585818F1C8}" type="slidenum">
              <a:rPr lang="en-US" smtClean="0"/>
              <a:t>46</a:t>
            </a:fld>
            <a:endParaRPr lang="en-US" dirty="0"/>
          </a:p>
        </p:txBody>
      </p:sp>
    </p:spTree>
    <p:extLst>
      <p:ext uri="{BB962C8B-B14F-4D97-AF65-F5344CB8AC3E}">
        <p14:creationId xmlns:p14="http://schemas.microsoft.com/office/powerpoint/2010/main" val="19332604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13254"/>
          </a:xfrm>
        </p:spPr>
        <p:txBody>
          <a:bodyPr/>
          <a:lstStyle/>
          <a:p>
            <a:r>
              <a:rPr lang="en-US" dirty="0">
                <a:solidFill>
                  <a:schemeClr val="accent2">
                    <a:lumMod val="75000"/>
                  </a:schemeClr>
                </a:solidFill>
              </a:rPr>
              <a:t>Stay in touch!</a:t>
            </a:r>
          </a:p>
        </p:txBody>
      </p:sp>
      <p:sp>
        <p:nvSpPr>
          <p:cNvPr id="3" name="Content Placeholder 2"/>
          <p:cNvSpPr>
            <a:spLocks noGrp="1"/>
          </p:cNvSpPr>
          <p:nvPr>
            <p:ph idx="1"/>
          </p:nvPr>
        </p:nvSpPr>
        <p:spPr>
          <a:xfrm>
            <a:off x="788847" y="1270000"/>
            <a:ext cx="8596668" cy="4656315"/>
          </a:xfrm>
        </p:spPr>
        <p:txBody>
          <a:bodyPr>
            <a:normAutofit/>
          </a:bodyPr>
          <a:lstStyle/>
          <a:p>
            <a:pPr marL="0" indent="0">
              <a:buNone/>
            </a:pPr>
            <a:endParaRPr lang="en-US" sz="2400" dirty="0">
              <a:solidFill>
                <a:schemeClr val="tx1"/>
              </a:solidFill>
            </a:endParaRPr>
          </a:p>
          <a:p>
            <a:pPr marL="0" indent="0">
              <a:buNone/>
            </a:pPr>
            <a:endParaRPr lang="en-US" sz="2400" dirty="0">
              <a:solidFill>
                <a:schemeClr val="tx1"/>
              </a:solidFill>
            </a:endParaRPr>
          </a:p>
          <a:p>
            <a:pPr marL="0" indent="0">
              <a:buNone/>
            </a:pPr>
            <a:endParaRPr lang="en-US" sz="2400" dirty="0">
              <a:solidFill>
                <a:schemeClr val="tx1"/>
              </a:solidFill>
            </a:endParaRPr>
          </a:p>
          <a:p>
            <a:pPr marL="0" indent="0">
              <a:buNone/>
            </a:pPr>
            <a:r>
              <a:rPr lang="en-US" sz="2400">
                <a:solidFill>
                  <a:schemeClr val="tx1"/>
                </a:solidFill>
              </a:rPr>
              <a:t>Helen Eby</a:t>
            </a:r>
            <a:endParaRPr lang="en-US" sz="2400" dirty="0">
              <a:solidFill>
                <a:schemeClr val="tx1"/>
              </a:solidFill>
            </a:endParaRPr>
          </a:p>
          <a:p>
            <a:pPr marL="0" indent="0">
              <a:buNone/>
            </a:pPr>
            <a:r>
              <a:rPr lang="en-US" sz="2400" dirty="0">
                <a:solidFill>
                  <a:schemeClr val="tx1"/>
                </a:solidFill>
              </a:rPr>
              <a:t>www.gauchatranslations.com</a:t>
            </a:r>
          </a:p>
          <a:p>
            <a:pPr marL="0" indent="0">
              <a:buNone/>
            </a:pPr>
            <a:r>
              <a:rPr lang="es-MX" sz="2400" dirty="0">
                <a:solidFill>
                  <a:schemeClr val="tx1"/>
                </a:solidFill>
              </a:rPr>
              <a:t>helen@gauchatranslations.com</a:t>
            </a:r>
          </a:p>
          <a:p>
            <a:pPr marL="0" indent="0">
              <a:buNone/>
            </a:pPr>
            <a:endParaRPr lang="en-US" sz="2400" dirty="0">
              <a:solidFill>
                <a:schemeClr val="tx1"/>
              </a:solidFill>
            </a:endParaRPr>
          </a:p>
          <a:p>
            <a:pPr marL="0" indent="0">
              <a:buNone/>
            </a:pPr>
            <a:endParaRPr lang="en-US" sz="2400" dirty="0">
              <a:solidFill>
                <a:schemeClr val="tx1"/>
              </a:solidFill>
            </a:endParaRPr>
          </a:p>
        </p:txBody>
      </p:sp>
      <p:sp>
        <p:nvSpPr>
          <p:cNvPr id="5" name="Slide Number Placeholder 4"/>
          <p:cNvSpPr>
            <a:spLocks noGrp="1"/>
          </p:cNvSpPr>
          <p:nvPr>
            <p:ph type="sldNum" sz="quarter" idx="12"/>
          </p:nvPr>
        </p:nvSpPr>
        <p:spPr/>
        <p:txBody>
          <a:bodyPr/>
          <a:lstStyle/>
          <a:p>
            <a:fld id="{19828383-6F4C-4080-AD2A-06585818F1C8}" type="slidenum">
              <a:rPr lang="en-US" smtClean="0"/>
              <a:t>47</a:t>
            </a:fld>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64287" y="1092200"/>
            <a:ext cx="2164576" cy="1082288"/>
          </a:xfrm>
          <a:prstGeom prst="rect">
            <a:avLst/>
          </a:prstGeom>
        </p:spPr>
      </p:pic>
      <p:sp>
        <p:nvSpPr>
          <p:cNvPr id="4" name="Footer Placeholder 3">
            <a:extLst>
              <a:ext uri="{FF2B5EF4-FFF2-40B4-BE49-F238E27FC236}">
                <a16:creationId xmlns:a16="http://schemas.microsoft.com/office/drawing/2014/main" id="{80EA25CE-7A1B-4A0A-BD63-321F4B84CE22}"/>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Tree>
    <p:extLst>
      <p:ext uri="{BB962C8B-B14F-4D97-AF65-F5344CB8AC3E}">
        <p14:creationId xmlns:p14="http://schemas.microsoft.com/office/powerpoint/2010/main" val="4010753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A05D2-28AE-4ED3-A2F5-8805D3AEE0BE}"/>
              </a:ext>
            </a:extLst>
          </p:cNvPr>
          <p:cNvSpPr>
            <a:spLocks noGrp="1"/>
          </p:cNvSpPr>
          <p:nvPr>
            <p:ph type="title"/>
          </p:nvPr>
        </p:nvSpPr>
        <p:spPr>
          <a:xfrm>
            <a:off x="677334" y="609600"/>
            <a:ext cx="8596668" cy="683741"/>
          </a:xfrm>
        </p:spPr>
        <p:txBody>
          <a:bodyPr/>
          <a:lstStyle/>
          <a:p>
            <a:r>
              <a:rPr lang="en-US" dirty="0">
                <a:solidFill>
                  <a:schemeClr val="accent2">
                    <a:lumMod val="75000"/>
                  </a:schemeClr>
                </a:solidFill>
              </a:rPr>
              <a:t>IRS types of workers</a:t>
            </a:r>
            <a:endParaRPr lang="es-AR" dirty="0">
              <a:solidFill>
                <a:schemeClr val="accent2">
                  <a:lumMod val="75000"/>
                </a:schemeClr>
              </a:solidFill>
            </a:endParaRPr>
          </a:p>
        </p:txBody>
      </p:sp>
      <p:sp>
        <p:nvSpPr>
          <p:cNvPr id="3" name="Content Placeholder 2">
            <a:extLst>
              <a:ext uri="{FF2B5EF4-FFF2-40B4-BE49-F238E27FC236}">
                <a16:creationId xmlns:a16="http://schemas.microsoft.com/office/drawing/2014/main" id="{8441CECE-2510-4663-A30B-FA3BFD7D45A7}"/>
              </a:ext>
            </a:extLst>
          </p:cNvPr>
          <p:cNvSpPr>
            <a:spLocks noGrp="1"/>
          </p:cNvSpPr>
          <p:nvPr>
            <p:ph idx="1"/>
          </p:nvPr>
        </p:nvSpPr>
        <p:spPr>
          <a:xfrm>
            <a:off x="677334" y="1400433"/>
            <a:ext cx="8596668" cy="4640930"/>
          </a:xfrm>
        </p:spPr>
        <p:txBody>
          <a:bodyPr>
            <a:normAutofit/>
          </a:bodyPr>
          <a:lstStyle/>
          <a:p>
            <a:r>
              <a:rPr lang="en-US" sz="2400" b="1">
                <a:solidFill>
                  <a:schemeClr val="tx1"/>
                </a:solidFill>
              </a:rPr>
              <a:t>Independent Contractor</a:t>
            </a:r>
            <a:r>
              <a:rPr lang="en-US" sz="2400">
                <a:solidFill>
                  <a:schemeClr val="tx1"/>
                </a:solidFill>
              </a:rPr>
              <a:t>: Covers their own expenses and risk for work provided. </a:t>
            </a:r>
          </a:p>
          <a:p>
            <a:r>
              <a:rPr lang="en-US" sz="2400" b="1">
                <a:solidFill>
                  <a:schemeClr val="tx1"/>
                </a:solidFill>
              </a:rPr>
              <a:t>Employee</a:t>
            </a:r>
            <a:r>
              <a:rPr lang="en-US" sz="2400">
                <a:solidFill>
                  <a:schemeClr val="tx1"/>
                </a:solidFill>
              </a:rPr>
              <a:t>: Employer covers all expenses and covers risk for work provided including travel time and mileage.</a:t>
            </a:r>
          </a:p>
          <a:p>
            <a:r>
              <a:rPr lang="en-US" sz="2400" b="1">
                <a:solidFill>
                  <a:schemeClr val="tx1"/>
                </a:solidFill>
              </a:rPr>
              <a:t>Ad hoc employee</a:t>
            </a:r>
            <a:r>
              <a:rPr lang="en-US" sz="2400">
                <a:solidFill>
                  <a:schemeClr val="tx1"/>
                </a:solidFill>
              </a:rPr>
              <a:t>: Some training and vacation expenses might be covered by worker. Travel time and mileage are covered.</a:t>
            </a:r>
          </a:p>
          <a:p>
            <a:r>
              <a:rPr lang="en-US" sz="2400" b="1">
                <a:solidFill>
                  <a:schemeClr val="tx1"/>
                </a:solidFill>
              </a:rPr>
              <a:t>Part time employee</a:t>
            </a:r>
            <a:r>
              <a:rPr lang="en-US" sz="2400">
                <a:solidFill>
                  <a:schemeClr val="tx1"/>
                </a:solidFill>
              </a:rPr>
              <a:t>: Employer covers all training and risk expenses including travel time and mileage. </a:t>
            </a:r>
          </a:p>
          <a:p>
            <a:pPr marL="0" indent="0">
              <a:buNone/>
            </a:pPr>
            <a:r>
              <a:rPr lang="en-US" sz="2400">
                <a:solidFill>
                  <a:schemeClr val="tx1"/>
                </a:solidFill>
              </a:rPr>
              <a:t>Source: </a:t>
            </a:r>
            <a:r>
              <a:rPr lang="en-US" sz="2400">
                <a:solidFill>
                  <a:schemeClr val="tx1"/>
                </a:solidFill>
                <a:hlinkClick r:id="rId2">
                  <a:extLst>
                    <a:ext uri="{A12FA001-AC4F-418D-AE19-62706E023703}">
                      <ahyp:hlinkClr xmlns:ahyp="http://schemas.microsoft.com/office/drawing/2018/hyperlinkcolor" xmlns="" val="tx"/>
                    </a:ext>
                  </a:extLst>
                </a:hlinkClick>
              </a:rPr>
              <a:t>IRS listing of types of workers</a:t>
            </a:r>
            <a:r>
              <a:rPr lang="en-US" sz="2400">
                <a:solidFill>
                  <a:schemeClr val="tx1"/>
                </a:solidFill>
              </a:rPr>
              <a:t>.</a:t>
            </a:r>
          </a:p>
          <a:p>
            <a:pPr marL="0" indent="0">
              <a:buNone/>
            </a:pPr>
            <a:endParaRPr lang="en-US">
              <a:solidFill>
                <a:schemeClr val="tx1"/>
              </a:solidFill>
            </a:endParaRPr>
          </a:p>
        </p:txBody>
      </p:sp>
      <p:sp>
        <p:nvSpPr>
          <p:cNvPr id="4" name="Footer Placeholder 3">
            <a:extLst>
              <a:ext uri="{FF2B5EF4-FFF2-40B4-BE49-F238E27FC236}">
                <a16:creationId xmlns:a16="http://schemas.microsoft.com/office/drawing/2014/main" id="{0EF6CA07-EEA7-459C-B95B-33EAB673E6C2}"/>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5" name="Slide Number Placeholder 4">
            <a:extLst>
              <a:ext uri="{FF2B5EF4-FFF2-40B4-BE49-F238E27FC236}">
                <a16:creationId xmlns:a16="http://schemas.microsoft.com/office/drawing/2014/main" id="{E3053E16-0FE7-4A09-A965-CE30F31D7136}"/>
              </a:ext>
            </a:extLst>
          </p:cNvPr>
          <p:cNvSpPr>
            <a:spLocks noGrp="1"/>
          </p:cNvSpPr>
          <p:nvPr>
            <p:ph type="sldNum" sz="quarter" idx="12"/>
          </p:nvPr>
        </p:nvSpPr>
        <p:spPr/>
        <p:txBody>
          <a:bodyPr/>
          <a:lstStyle/>
          <a:p>
            <a:fld id="{19828383-6F4C-4080-AD2A-06585818F1C8}" type="slidenum">
              <a:rPr lang="en-US" smtClean="0"/>
              <a:t>5</a:t>
            </a:fld>
            <a:endParaRPr lang="en-US" dirty="0"/>
          </a:p>
        </p:txBody>
      </p:sp>
    </p:spTree>
    <p:extLst>
      <p:ext uri="{BB962C8B-B14F-4D97-AF65-F5344CB8AC3E}">
        <p14:creationId xmlns:p14="http://schemas.microsoft.com/office/powerpoint/2010/main" val="138473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1336D-99C9-406A-BC82-97F22CEE845A}"/>
              </a:ext>
            </a:extLst>
          </p:cNvPr>
          <p:cNvSpPr>
            <a:spLocks noGrp="1"/>
          </p:cNvSpPr>
          <p:nvPr>
            <p:ph type="title"/>
          </p:nvPr>
        </p:nvSpPr>
        <p:spPr/>
        <p:txBody>
          <a:bodyPr/>
          <a:lstStyle/>
          <a:p>
            <a:r>
              <a:rPr lang="en-US" dirty="0">
                <a:solidFill>
                  <a:schemeClr val="accent2">
                    <a:lumMod val="75000"/>
                  </a:schemeClr>
                </a:solidFill>
              </a:rPr>
              <a:t>Contractors assume the risk.</a:t>
            </a:r>
          </a:p>
        </p:txBody>
      </p:sp>
      <p:sp>
        <p:nvSpPr>
          <p:cNvPr id="3" name="Text Placeholder 2">
            <a:extLst>
              <a:ext uri="{FF2B5EF4-FFF2-40B4-BE49-F238E27FC236}">
                <a16:creationId xmlns:a16="http://schemas.microsoft.com/office/drawing/2014/main" id="{DF2E251C-0BA7-456F-95A8-EEB0B6879E91}"/>
              </a:ext>
            </a:extLst>
          </p:cNvPr>
          <p:cNvSpPr>
            <a:spLocks noGrp="1"/>
          </p:cNvSpPr>
          <p:nvPr>
            <p:ph type="body" idx="1"/>
          </p:nvPr>
        </p:nvSpPr>
        <p:spPr/>
        <p:txBody>
          <a:bodyPr/>
          <a:lstStyle/>
          <a:p>
            <a:r>
              <a:rPr lang="en-US" dirty="0"/>
              <a:t>Employees</a:t>
            </a:r>
          </a:p>
        </p:txBody>
      </p:sp>
      <p:sp>
        <p:nvSpPr>
          <p:cNvPr id="4" name="Content Placeholder 3">
            <a:extLst>
              <a:ext uri="{FF2B5EF4-FFF2-40B4-BE49-F238E27FC236}">
                <a16:creationId xmlns:a16="http://schemas.microsoft.com/office/drawing/2014/main" id="{6CD9F74E-04A2-4D3E-86F5-8381B56B3067}"/>
              </a:ext>
            </a:extLst>
          </p:cNvPr>
          <p:cNvSpPr>
            <a:spLocks noGrp="1"/>
          </p:cNvSpPr>
          <p:nvPr>
            <p:ph sz="half" idx="2"/>
          </p:nvPr>
        </p:nvSpPr>
        <p:spPr/>
        <p:txBody>
          <a:bodyPr>
            <a:normAutofit/>
          </a:bodyPr>
          <a:lstStyle/>
          <a:p>
            <a:pPr marL="0" indent="0">
              <a:buNone/>
            </a:pPr>
            <a:r>
              <a:rPr lang="en-US" dirty="0"/>
              <a:t>The company that employs them…</a:t>
            </a:r>
          </a:p>
          <a:p>
            <a:r>
              <a:rPr lang="en-US" dirty="0"/>
              <a:t>Covers their risk with the company insurance.</a:t>
            </a:r>
          </a:p>
          <a:p>
            <a:r>
              <a:rPr lang="en-US" dirty="0"/>
              <a:t>Buys their tools</a:t>
            </a:r>
          </a:p>
          <a:p>
            <a:r>
              <a:rPr lang="en-US" dirty="0"/>
              <a:t>Pays for their time and mileage to drive to offsite locations</a:t>
            </a:r>
          </a:p>
          <a:p>
            <a:r>
              <a:rPr lang="en-US" dirty="0"/>
              <a:t>Can use company business cards</a:t>
            </a:r>
          </a:p>
          <a:p>
            <a:r>
              <a:rPr lang="en-US" dirty="0"/>
              <a:t>Are paid for 40 hours/week, which include admin time.</a:t>
            </a:r>
          </a:p>
          <a:p>
            <a:endParaRPr lang="en-US" dirty="0"/>
          </a:p>
        </p:txBody>
      </p:sp>
      <p:sp>
        <p:nvSpPr>
          <p:cNvPr id="5" name="Text Placeholder 4">
            <a:extLst>
              <a:ext uri="{FF2B5EF4-FFF2-40B4-BE49-F238E27FC236}">
                <a16:creationId xmlns:a16="http://schemas.microsoft.com/office/drawing/2014/main" id="{2005F2AB-1072-430B-97D7-99ABB3B44CCD}"/>
              </a:ext>
            </a:extLst>
          </p:cNvPr>
          <p:cNvSpPr>
            <a:spLocks noGrp="1"/>
          </p:cNvSpPr>
          <p:nvPr>
            <p:ph type="body" sz="quarter" idx="3"/>
          </p:nvPr>
        </p:nvSpPr>
        <p:spPr/>
        <p:txBody>
          <a:bodyPr/>
          <a:lstStyle/>
          <a:p>
            <a:r>
              <a:rPr lang="en-US" dirty="0"/>
              <a:t>Contractors</a:t>
            </a:r>
          </a:p>
        </p:txBody>
      </p:sp>
      <p:sp>
        <p:nvSpPr>
          <p:cNvPr id="6" name="Content Placeholder 5">
            <a:extLst>
              <a:ext uri="{FF2B5EF4-FFF2-40B4-BE49-F238E27FC236}">
                <a16:creationId xmlns:a16="http://schemas.microsoft.com/office/drawing/2014/main" id="{1F8EA8AB-1B6E-4BED-A207-E3F5EC8DDC98}"/>
              </a:ext>
            </a:extLst>
          </p:cNvPr>
          <p:cNvSpPr>
            <a:spLocks noGrp="1"/>
          </p:cNvSpPr>
          <p:nvPr>
            <p:ph sz="quarter" idx="4"/>
          </p:nvPr>
        </p:nvSpPr>
        <p:spPr/>
        <p:txBody>
          <a:bodyPr>
            <a:normAutofit/>
          </a:bodyPr>
          <a:lstStyle/>
          <a:p>
            <a:r>
              <a:rPr lang="en-US" dirty="0"/>
              <a:t>Assume their own risk. </a:t>
            </a:r>
          </a:p>
          <a:p>
            <a:r>
              <a:rPr lang="en-US" dirty="0"/>
              <a:t>Are not generally covered by their prime contractor’s insurance.</a:t>
            </a:r>
          </a:p>
          <a:p>
            <a:r>
              <a:rPr lang="en-US" dirty="0"/>
              <a:t>Mileage is considered a business expense they cover.</a:t>
            </a:r>
          </a:p>
          <a:p>
            <a:r>
              <a:rPr lang="en-US" dirty="0"/>
              <a:t>Bill only for the service they provide.</a:t>
            </a:r>
          </a:p>
        </p:txBody>
      </p:sp>
      <p:sp>
        <p:nvSpPr>
          <p:cNvPr id="7" name="Footer Placeholder 6">
            <a:extLst>
              <a:ext uri="{FF2B5EF4-FFF2-40B4-BE49-F238E27FC236}">
                <a16:creationId xmlns:a16="http://schemas.microsoft.com/office/drawing/2014/main" id="{2E3D3A99-7968-4556-946D-4D49C92547F7}"/>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8" name="Slide Number Placeholder 7">
            <a:extLst>
              <a:ext uri="{FF2B5EF4-FFF2-40B4-BE49-F238E27FC236}">
                <a16:creationId xmlns:a16="http://schemas.microsoft.com/office/drawing/2014/main" id="{BE42248C-0579-49B0-91C6-DE3A6ED78920}"/>
              </a:ext>
            </a:extLst>
          </p:cNvPr>
          <p:cNvSpPr>
            <a:spLocks noGrp="1"/>
          </p:cNvSpPr>
          <p:nvPr>
            <p:ph type="sldNum" sz="quarter" idx="12"/>
          </p:nvPr>
        </p:nvSpPr>
        <p:spPr/>
        <p:txBody>
          <a:bodyPr/>
          <a:lstStyle/>
          <a:p>
            <a:fld id="{19828383-6F4C-4080-AD2A-06585818F1C8}" type="slidenum">
              <a:rPr lang="en-US" smtClean="0"/>
              <a:t>6</a:t>
            </a:fld>
            <a:endParaRPr lang="en-US" dirty="0"/>
          </a:p>
        </p:txBody>
      </p:sp>
    </p:spTree>
    <p:extLst>
      <p:ext uri="{BB962C8B-B14F-4D97-AF65-F5344CB8AC3E}">
        <p14:creationId xmlns:p14="http://schemas.microsoft.com/office/powerpoint/2010/main" val="1172882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3F5F0-743C-44CA-825A-56798BF975A9}"/>
              </a:ext>
            </a:extLst>
          </p:cNvPr>
          <p:cNvSpPr>
            <a:spLocks noGrp="1"/>
          </p:cNvSpPr>
          <p:nvPr>
            <p:ph type="title"/>
          </p:nvPr>
        </p:nvSpPr>
        <p:spPr/>
        <p:txBody>
          <a:bodyPr>
            <a:normAutofit fontScale="90000"/>
          </a:bodyPr>
          <a:lstStyle/>
          <a:p>
            <a:r>
              <a:rPr lang="en-US" dirty="0">
                <a:solidFill>
                  <a:schemeClr val="accent2">
                    <a:lumMod val="75000"/>
                  </a:schemeClr>
                </a:solidFill>
              </a:rPr>
              <a:t>What is a business plan? </a:t>
            </a:r>
            <a:r>
              <a:rPr lang="en-US" b="1" dirty="0">
                <a:solidFill>
                  <a:schemeClr val="accent2">
                    <a:lumMod val="75000"/>
                  </a:schemeClr>
                </a:solidFill>
                <a:hlinkClick r:id="rId2">
                  <a:extLst>
                    <a:ext uri="{A12FA001-AC4F-418D-AE19-62706E023703}">
                      <ahyp:hlinkClr xmlns:ahyp="http://schemas.microsoft.com/office/drawing/2018/hyperlinkcolor" xmlns="" val="tx"/>
                    </a:ext>
                  </a:extLst>
                </a:hlinkClick>
              </a:rPr>
              <a:t>Investopedia</a:t>
            </a:r>
            <a:r>
              <a:rPr lang="en-US" b="1" dirty="0">
                <a:solidFill>
                  <a:schemeClr val="accent2">
                    <a:lumMod val="75000"/>
                  </a:schemeClr>
                </a:solidFill>
              </a:rPr>
              <a:t> definition</a:t>
            </a:r>
            <a:r>
              <a:rPr lang="en-US" dirty="0">
                <a:solidFill>
                  <a:schemeClr val="accent2">
                    <a:lumMod val="75000"/>
                  </a:schemeClr>
                </a:solidFill>
              </a:rPr>
              <a:t/>
            </a:r>
            <a:br>
              <a:rPr lang="en-US" dirty="0">
                <a:solidFill>
                  <a:schemeClr val="accent2">
                    <a:lumMod val="75000"/>
                  </a:schemeClr>
                </a:solidFill>
              </a:rPr>
            </a:br>
            <a:endParaRPr lang="es-AR" dirty="0">
              <a:solidFill>
                <a:schemeClr val="accent2">
                  <a:lumMod val="75000"/>
                </a:schemeClr>
              </a:solidFill>
            </a:endParaRPr>
          </a:p>
        </p:txBody>
      </p:sp>
      <p:sp>
        <p:nvSpPr>
          <p:cNvPr id="3" name="Content Placeholder 2">
            <a:extLst>
              <a:ext uri="{FF2B5EF4-FFF2-40B4-BE49-F238E27FC236}">
                <a16:creationId xmlns:a16="http://schemas.microsoft.com/office/drawing/2014/main" id="{17DD92D6-162B-469E-93D0-E6EC342C7B81}"/>
              </a:ext>
            </a:extLst>
          </p:cNvPr>
          <p:cNvSpPr>
            <a:spLocks noGrp="1"/>
          </p:cNvSpPr>
          <p:nvPr>
            <p:ph sz="half" idx="1"/>
          </p:nvPr>
        </p:nvSpPr>
        <p:spPr/>
        <p:txBody>
          <a:bodyPr/>
          <a:lstStyle/>
          <a:p>
            <a:pPr marL="0" indent="0">
              <a:buNone/>
            </a:pPr>
            <a:r>
              <a:rPr lang="en-US" dirty="0"/>
              <a:t>A business plan includes </a:t>
            </a:r>
          </a:p>
          <a:p>
            <a:r>
              <a:rPr lang="en-US" dirty="0"/>
              <a:t>a description of a company or small business, </a:t>
            </a:r>
          </a:p>
          <a:p>
            <a:r>
              <a:rPr lang="en-US" dirty="0"/>
              <a:t>its services and/or products, and </a:t>
            </a:r>
          </a:p>
          <a:p>
            <a:r>
              <a:rPr lang="en-US" dirty="0"/>
              <a:t>how the business will achieve its goals. </a:t>
            </a:r>
          </a:p>
          <a:p>
            <a:pPr marL="0" indent="0">
              <a:buNone/>
            </a:pPr>
            <a:endParaRPr lang="es-AR" b="1" dirty="0"/>
          </a:p>
        </p:txBody>
      </p:sp>
      <p:sp>
        <p:nvSpPr>
          <p:cNvPr id="4" name="Content Placeholder 3">
            <a:extLst>
              <a:ext uri="{FF2B5EF4-FFF2-40B4-BE49-F238E27FC236}">
                <a16:creationId xmlns:a16="http://schemas.microsoft.com/office/drawing/2014/main" id="{86547F94-C94F-4E9A-ABCA-506BF99328A4}"/>
              </a:ext>
            </a:extLst>
          </p:cNvPr>
          <p:cNvSpPr>
            <a:spLocks noGrp="1"/>
          </p:cNvSpPr>
          <p:nvPr>
            <p:ph sz="half" idx="2"/>
          </p:nvPr>
        </p:nvSpPr>
        <p:spPr/>
        <p:txBody>
          <a:bodyPr/>
          <a:lstStyle/>
          <a:p>
            <a:pPr marL="0" indent="0">
              <a:buNone/>
            </a:pPr>
            <a:r>
              <a:rPr lang="en-US" dirty="0"/>
              <a:t>The plan includes </a:t>
            </a:r>
          </a:p>
          <a:p>
            <a:r>
              <a:rPr lang="en-US" dirty="0"/>
              <a:t>the overall budget, </a:t>
            </a:r>
          </a:p>
          <a:p>
            <a:r>
              <a:rPr lang="en-US" dirty="0"/>
              <a:t>current and projected financing, </a:t>
            </a:r>
          </a:p>
          <a:p>
            <a:r>
              <a:rPr lang="en-US" dirty="0"/>
              <a:t>a market analysis, and </a:t>
            </a:r>
          </a:p>
          <a:p>
            <a:r>
              <a:rPr lang="en-US" dirty="0"/>
              <a:t>its marketing strategy approach. </a:t>
            </a:r>
          </a:p>
          <a:p>
            <a:pPr marL="0" indent="0">
              <a:buNone/>
            </a:pPr>
            <a:endParaRPr lang="es-AR" dirty="0"/>
          </a:p>
        </p:txBody>
      </p:sp>
      <p:sp>
        <p:nvSpPr>
          <p:cNvPr id="5" name="Footer Placeholder 4">
            <a:extLst>
              <a:ext uri="{FF2B5EF4-FFF2-40B4-BE49-F238E27FC236}">
                <a16:creationId xmlns:a16="http://schemas.microsoft.com/office/drawing/2014/main" id="{7B9BF697-5D67-4997-9F77-AFD1242C34C0}"/>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6" name="Slide Number Placeholder 5">
            <a:extLst>
              <a:ext uri="{FF2B5EF4-FFF2-40B4-BE49-F238E27FC236}">
                <a16:creationId xmlns:a16="http://schemas.microsoft.com/office/drawing/2014/main" id="{0748EFEC-FDE6-4047-B9A5-8C3D064E04E1}"/>
              </a:ext>
            </a:extLst>
          </p:cNvPr>
          <p:cNvSpPr>
            <a:spLocks noGrp="1"/>
          </p:cNvSpPr>
          <p:nvPr>
            <p:ph type="sldNum" sz="quarter" idx="12"/>
          </p:nvPr>
        </p:nvSpPr>
        <p:spPr/>
        <p:txBody>
          <a:bodyPr/>
          <a:lstStyle/>
          <a:p>
            <a:fld id="{19828383-6F4C-4080-AD2A-06585818F1C8}" type="slidenum">
              <a:rPr lang="en-US" smtClean="0"/>
              <a:t>7</a:t>
            </a:fld>
            <a:endParaRPr lang="en-US" dirty="0"/>
          </a:p>
        </p:txBody>
      </p:sp>
    </p:spTree>
    <p:extLst>
      <p:ext uri="{BB962C8B-B14F-4D97-AF65-F5344CB8AC3E}">
        <p14:creationId xmlns:p14="http://schemas.microsoft.com/office/powerpoint/2010/main" val="3626084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965D4-953F-4D83-84E9-126F064E600A}"/>
              </a:ext>
            </a:extLst>
          </p:cNvPr>
          <p:cNvSpPr>
            <a:spLocks noGrp="1"/>
          </p:cNvSpPr>
          <p:nvPr>
            <p:ph type="title"/>
          </p:nvPr>
        </p:nvSpPr>
        <p:spPr/>
        <p:txBody>
          <a:bodyPr/>
          <a:lstStyle/>
          <a:p>
            <a:r>
              <a:rPr lang="en-US" dirty="0">
                <a:solidFill>
                  <a:schemeClr val="accent2">
                    <a:lumMod val="75000"/>
                  </a:schemeClr>
                </a:solidFill>
              </a:rPr>
              <a:t>So… to stay in business, we have to…</a:t>
            </a:r>
            <a:endParaRPr lang="es-AR" dirty="0">
              <a:solidFill>
                <a:schemeClr val="accent2">
                  <a:lumMod val="75000"/>
                </a:schemeClr>
              </a:solidFill>
            </a:endParaRPr>
          </a:p>
        </p:txBody>
      </p:sp>
      <p:sp>
        <p:nvSpPr>
          <p:cNvPr id="3" name="Content Placeholder 2">
            <a:extLst>
              <a:ext uri="{FF2B5EF4-FFF2-40B4-BE49-F238E27FC236}">
                <a16:creationId xmlns:a16="http://schemas.microsoft.com/office/drawing/2014/main" id="{487AE940-0162-4DBA-BDB0-C34FBE314C19}"/>
              </a:ext>
            </a:extLst>
          </p:cNvPr>
          <p:cNvSpPr>
            <a:spLocks noGrp="1"/>
          </p:cNvSpPr>
          <p:nvPr>
            <p:ph idx="1"/>
          </p:nvPr>
        </p:nvSpPr>
        <p:spPr/>
        <p:txBody>
          <a:bodyPr>
            <a:normAutofit lnSpcReduction="10000"/>
          </a:bodyPr>
          <a:lstStyle/>
          <a:p>
            <a:r>
              <a:rPr lang="en-US" sz="2400" dirty="0"/>
              <a:t>have work,</a:t>
            </a:r>
          </a:p>
          <a:p>
            <a:r>
              <a:rPr lang="en-US" sz="2400" dirty="0"/>
              <a:t>do administrative work (billing),</a:t>
            </a:r>
          </a:p>
          <a:p>
            <a:r>
              <a:rPr lang="en-US" sz="2400" dirty="0"/>
              <a:t>sell our work (marketing), and</a:t>
            </a:r>
          </a:p>
          <a:p>
            <a:r>
              <a:rPr lang="en-US" sz="2400" dirty="0"/>
              <a:t>get better all the time (get CE credits).</a:t>
            </a:r>
          </a:p>
          <a:p>
            <a:pPr marL="0" indent="0">
              <a:buNone/>
            </a:pPr>
            <a:endParaRPr lang="en-US" sz="2400" dirty="0"/>
          </a:p>
          <a:p>
            <a:pPr marL="0" indent="0">
              <a:buNone/>
            </a:pPr>
            <a:r>
              <a:rPr lang="en-US" sz="2400" dirty="0"/>
              <a:t>Otherwise, we go broke. </a:t>
            </a:r>
          </a:p>
          <a:p>
            <a:pPr marL="0" indent="0">
              <a:buNone/>
            </a:pPr>
            <a:endParaRPr lang="en-US" sz="2400" dirty="0"/>
          </a:p>
          <a:p>
            <a:pPr marL="0" indent="0">
              <a:buNone/>
            </a:pPr>
            <a:r>
              <a:rPr lang="en-US" sz="2400" dirty="0"/>
              <a:t>We can do it all or delegate some parts of the work. </a:t>
            </a:r>
          </a:p>
        </p:txBody>
      </p:sp>
      <p:sp>
        <p:nvSpPr>
          <p:cNvPr id="4" name="Footer Placeholder 3">
            <a:extLst>
              <a:ext uri="{FF2B5EF4-FFF2-40B4-BE49-F238E27FC236}">
                <a16:creationId xmlns:a16="http://schemas.microsoft.com/office/drawing/2014/main" id="{CFE9B94C-075A-4A15-B727-59EF284605FC}"/>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5" name="Slide Number Placeholder 4">
            <a:extLst>
              <a:ext uri="{FF2B5EF4-FFF2-40B4-BE49-F238E27FC236}">
                <a16:creationId xmlns:a16="http://schemas.microsoft.com/office/drawing/2014/main" id="{AB2A8AA6-85E0-4730-B314-25FC324E023E}"/>
              </a:ext>
            </a:extLst>
          </p:cNvPr>
          <p:cNvSpPr>
            <a:spLocks noGrp="1"/>
          </p:cNvSpPr>
          <p:nvPr>
            <p:ph type="sldNum" sz="quarter" idx="12"/>
          </p:nvPr>
        </p:nvSpPr>
        <p:spPr/>
        <p:txBody>
          <a:bodyPr/>
          <a:lstStyle/>
          <a:p>
            <a:fld id="{19828383-6F4C-4080-AD2A-06585818F1C8}" type="slidenum">
              <a:rPr lang="en-US" smtClean="0"/>
              <a:t>8</a:t>
            </a:fld>
            <a:endParaRPr lang="en-US" dirty="0"/>
          </a:p>
        </p:txBody>
      </p:sp>
    </p:spTree>
    <p:extLst>
      <p:ext uri="{BB962C8B-B14F-4D97-AF65-F5344CB8AC3E}">
        <p14:creationId xmlns:p14="http://schemas.microsoft.com/office/powerpoint/2010/main" val="3409016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0C4BA-4D92-4FBE-A2AF-A5494314C4C4}"/>
              </a:ext>
            </a:extLst>
          </p:cNvPr>
          <p:cNvSpPr>
            <a:spLocks noGrp="1"/>
          </p:cNvSpPr>
          <p:nvPr>
            <p:ph type="title"/>
          </p:nvPr>
        </p:nvSpPr>
        <p:spPr/>
        <p:txBody>
          <a:bodyPr/>
          <a:lstStyle/>
          <a:p>
            <a:r>
              <a:rPr lang="en-US" dirty="0">
                <a:solidFill>
                  <a:schemeClr val="accent2">
                    <a:lumMod val="75000"/>
                  </a:schemeClr>
                </a:solidFill>
              </a:rPr>
              <a:t>Opportunity cost</a:t>
            </a:r>
          </a:p>
        </p:txBody>
      </p:sp>
      <p:sp>
        <p:nvSpPr>
          <p:cNvPr id="3" name="Content Placeholder 2">
            <a:extLst>
              <a:ext uri="{FF2B5EF4-FFF2-40B4-BE49-F238E27FC236}">
                <a16:creationId xmlns:a16="http://schemas.microsoft.com/office/drawing/2014/main" id="{A9EACACD-2BF2-43A8-AA6E-B1C82358C7FC}"/>
              </a:ext>
            </a:extLst>
          </p:cNvPr>
          <p:cNvSpPr>
            <a:spLocks noGrp="1"/>
          </p:cNvSpPr>
          <p:nvPr>
            <p:ph idx="1"/>
          </p:nvPr>
        </p:nvSpPr>
        <p:spPr>
          <a:xfrm>
            <a:off x="677334" y="2160589"/>
            <a:ext cx="5665801" cy="3880773"/>
          </a:xfrm>
        </p:spPr>
        <p:txBody>
          <a:bodyPr/>
          <a:lstStyle/>
          <a:p>
            <a:pPr marL="0" indent="0" algn="r">
              <a:buNone/>
            </a:pPr>
            <a:r>
              <a:rPr lang="en-US" dirty="0">
                <a:solidFill>
                  <a:srgbClr val="202122"/>
                </a:solidFill>
                <a:latin typeface="Arial" panose="020B0604020202020204" pitchFamily="34" charset="0"/>
              </a:rPr>
              <a:t>(Returns on best forgone option)</a:t>
            </a:r>
          </a:p>
          <a:p>
            <a:pPr marL="0" indent="0" algn="r">
              <a:buNone/>
            </a:pPr>
            <a:r>
              <a:rPr lang="en-US" u="sng" dirty="0">
                <a:solidFill>
                  <a:srgbClr val="202122"/>
                </a:solidFill>
                <a:latin typeface="Arial" panose="020B0604020202020204" pitchFamily="34" charset="0"/>
              </a:rPr>
              <a:t>- (Returns on chosen option)</a:t>
            </a:r>
          </a:p>
          <a:p>
            <a:pPr marL="0" indent="0" algn="r">
              <a:buNone/>
            </a:pPr>
            <a:r>
              <a:rPr lang="en-US" dirty="0">
                <a:solidFill>
                  <a:srgbClr val="202122"/>
                </a:solidFill>
                <a:latin typeface="Arial" panose="020B0604020202020204" pitchFamily="34" charset="0"/>
              </a:rPr>
              <a:t>Opportunity cost</a:t>
            </a:r>
          </a:p>
          <a:p>
            <a:pPr marL="0" indent="0">
              <a:buNone/>
            </a:pPr>
            <a:r>
              <a:rPr lang="en-US" dirty="0">
                <a:solidFill>
                  <a:schemeClr val="accent2">
                    <a:lumMod val="75000"/>
                  </a:schemeClr>
                </a:solidFill>
                <a:hlinkClick r:id="rId2">
                  <a:extLst>
                    <a:ext uri="{A12FA001-AC4F-418D-AE19-62706E023703}">
                      <ahyp:hlinkClr xmlns:ahyp="http://schemas.microsoft.com/office/drawing/2018/hyperlinkcolor" xmlns="" val="tx"/>
                    </a:ext>
                  </a:extLst>
                </a:hlinkClick>
              </a:rPr>
              <a:t>Opportunity Cost Definition (investopedia.com)</a:t>
            </a:r>
            <a:endParaRPr lang="en-US" dirty="0">
              <a:solidFill>
                <a:schemeClr val="accent2">
                  <a:lumMod val="75000"/>
                </a:schemeClr>
              </a:solidFill>
            </a:endParaRPr>
          </a:p>
          <a:p>
            <a:pPr marL="0" indent="0">
              <a:buNone/>
            </a:pPr>
            <a:r>
              <a:rPr lang="en-US" dirty="0">
                <a:solidFill>
                  <a:schemeClr val="tx1"/>
                </a:solidFill>
              </a:rPr>
              <a:t>For example:</a:t>
            </a:r>
          </a:p>
          <a:p>
            <a:pPr>
              <a:buFont typeface="+mj-lt"/>
              <a:buAutoNum type="alphaLcParenR"/>
            </a:pPr>
            <a:r>
              <a:rPr lang="en-US" dirty="0">
                <a:solidFill>
                  <a:schemeClr val="tx1"/>
                </a:solidFill>
              </a:rPr>
              <a:t>Six-hour appointment or </a:t>
            </a:r>
          </a:p>
          <a:p>
            <a:pPr>
              <a:buFont typeface="+mj-lt"/>
              <a:buAutoNum type="alphaLcParenR"/>
            </a:pPr>
            <a:r>
              <a:rPr lang="en-US" dirty="0">
                <a:solidFill>
                  <a:schemeClr val="tx1"/>
                </a:solidFill>
              </a:rPr>
              <a:t>Drive two hours each way for a two-hour appointment. </a:t>
            </a:r>
          </a:p>
          <a:p>
            <a:pPr>
              <a:buFont typeface="+mj-lt"/>
              <a:buAutoNum type="alphaLcParenR"/>
            </a:pPr>
            <a:r>
              <a:rPr lang="en-US" dirty="0">
                <a:solidFill>
                  <a:schemeClr val="tx1"/>
                </a:solidFill>
              </a:rPr>
              <a:t>Drive half an hour each way, interpret two hours, spend 3 hours on CE credits.</a:t>
            </a:r>
          </a:p>
          <a:p>
            <a:pPr marL="0" indent="0">
              <a:buNone/>
            </a:pPr>
            <a:endParaRPr lang="en-US" dirty="0">
              <a:solidFill>
                <a:schemeClr val="accent2">
                  <a:lumMod val="75000"/>
                </a:schemeClr>
              </a:solidFill>
            </a:endParaRPr>
          </a:p>
        </p:txBody>
      </p:sp>
      <p:sp>
        <p:nvSpPr>
          <p:cNvPr id="4" name="Footer Placeholder 3">
            <a:extLst>
              <a:ext uri="{FF2B5EF4-FFF2-40B4-BE49-F238E27FC236}">
                <a16:creationId xmlns:a16="http://schemas.microsoft.com/office/drawing/2014/main" id="{D3AF2B98-6422-4223-BF23-AAC6DB91B555}"/>
              </a:ext>
            </a:extLst>
          </p:cNvPr>
          <p:cNvSpPr>
            <a:spLocks noGrp="1"/>
          </p:cNvSpPr>
          <p:nvPr>
            <p:ph type="ftr" sz="quarter" idx="11"/>
          </p:nvPr>
        </p:nvSpPr>
        <p:spPr/>
        <p:txBody>
          <a:bodyPr/>
          <a:lstStyle/>
          <a:p>
            <a:r>
              <a:rPr lang="en-US"/>
              <a:t>How to be an interpreter or translator and not go broke - helen@gauchatranslations.com</a:t>
            </a:r>
            <a:endParaRPr lang="en-US" dirty="0"/>
          </a:p>
        </p:txBody>
      </p:sp>
      <p:sp>
        <p:nvSpPr>
          <p:cNvPr id="5" name="Slide Number Placeholder 4">
            <a:extLst>
              <a:ext uri="{FF2B5EF4-FFF2-40B4-BE49-F238E27FC236}">
                <a16:creationId xmlns:a16="http://schemas.microsoft.com/office/drawing/2014/main" id="{81B04282-62AC-4884-92AC-6A7F0E3C7433}"/>
              </a:ext>
            </a:extLst>
          </p:cNvPr>
          <p:cNvSpPr>
            <a:spLocks noGrp="1"/>
          </p:cNvSpPr>
          <p:nvPr>
            <p:ph type="sldNum" sz="quarter" idx="12"/>
          </p:nvPr>
        </p:nvSpPr>
        <p:spPr/>
        <p:txBody>
          <a:bodyPr/>
          <a:lstStyle/>
          <a:p>
            <a:fld id="{19828383-6F4C-4080-AD2A-06585818F1C8}" type="slidenum">
              <a:rPr lang="en-US" smtClean="0"/>
              <a:t>9</a:t>
            </a:fld>
            <a:endParaRPr lang="en-US" dirty="0"/>
          </a:p>
        </p:txBody>
      </p:sp>
    </p:spTree>
    <p:extLst>
      <p:ext uri="{BB962C8B-B14F-4D97-AF65-F5344CB8AC3E}">
        <p14:creationId xmlns:p14="http://schemas.microsoft.com/office/powerpoint/2010/main" val="6860784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9493</TotalTime>
  <Words>3810</Words>
  <Application>Microsoft Office PowerPoint</Application>
  <PresentationFormat>Widescreen</PresentationFormat>
  <Paragraphs>546</Paragraphs>
  <Slides>47</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47</vt:i4>
      </vt:variant>
    </vt:vector>
  </HeadingPairs>
  <TitlesOfParts>
    <vt:vector size="53" baseType="lpstr">
      <vt:lpstr>Arial</vt:lpstr>
      <vt:lpstr>Calibri</vt:lpstr>
      <vt:lpstr>Tahoma</vt:lpstr>
      <vt:lpstr>Trebuchet MS</vt:lpstr>
      <vt:lpstr>Wingdings 3</vt:lpstr>
      <vt:lpstr>Facet</vt:lpstr>
      <vt:lpstr>How to be an interpreter or translator –  and not go broke</vt:lpstr>
      <vt:lpstr>Business model: Individual provider</vt:lpstr>
      <vt:lpstr>Business model: Small Language Service Company (less than 5 languages) </vt:lpstr>
      <vt:lpstr>Business model: Larger Language Service Company (more than 5 languages)</vt:lpstr>
      <vt:lpstr>IRS types of workers</vt:lpstr>
      <vt:lpstr>Contractors assume the risk.</vt:lpstr>
      <vt:lpstr>What is a business plan? Investopedia definition </vt:lpstr>
      <vt:lpstr>So… to stay in business, we have to…</vt:lpstr>
      <vt:lpstr>Opportunity cost</vt:lpstr>
      <vt:lpstr>What is a business expense?</vt:lpstr>
      <vt:lpstr>Which of these are business expenses?</vt:lpstr>
      <vt:lpstr>Marketing – What is our business?</vt:lpstr>
      <vt:lpstr>Marketing: be good and look good</vt:lpstr>
      <vt:lpstr>Marketing: be good and look good</vt:lpstr>
      <vt:lpstr>Marketing – showcasing our product</vt:lpstr>
      <vt:lpstr>Marketing – finding clients</vt:lpstr>
      <vt:lpstr>Marketing – Networking</vt:lpstr>
      <vt:lpstr>Negotiation: meeting the client’s needs</vt:lpstr>
      <vt:lpstr>Examples of marketing</vt:lpstr>
      <vt:lpstr>To market ourselves, we need…</vt:lpstr>
      <vt:lpstr>The Federal Trade Commission does not allow:</vt:lpstr>
      <vt:lpstr>Other unacceptable activities</vt:lpstr>
      <vt:lpstr>We are allowed to…</vt:lpstr>
      <vt:lpstr>Accounting: what to keep track of</vt:lpstr>
      <vt:lpstr>Accounting: How to keep track of it</vt:lpstr>
      <vt:lpstr>Fixed expenses: Cost of doing business</vt:lpstr>
      <vt:lpstr>Activity-based expenses</vt:lpstr>
      <vt:lpstr>Expenses: Vehicle expenses</vt:lpstr>
      <vt:lpstr>Vehicle expenses</vt:lpstr>
      <vt:lpstr>Time: Non-billable work</vt:lpstr>
      <vt:lpstr>Time: Personal</vt:lpstr>
      <vt:lpstr>Target income</vt:lpstr>
      <vt:lpstr>Salaries of comparable professions and of translators and interpreters </vt:lpstr>
      <vt:lpstr>Market research</vt:lpstr>
      <vt:lpstr>Two ways to figure out your rate</vt:lpstr>
      <vt:lpstr>Interpreter math</vt:lpstr>
      <vt:lpstr>Interpreter math</vt:lpstr>
      <vt:lpstr>Taxes</vt:lpstr>
      <vt:lpstr>Unions allow us to discuss working conditions</vt:lpstr>
      <vt:lpstr>What if the numbers don’t add to what we want?</vt:lpstr>
      <vt:lpstr>What if the numbers don’t add to what we want?</vt:lpstr>
      <vt:lpstr>When profits don’t meet expectations</vt:lpstr>
      <vt:lpstr>How to keep a client coming back</vt:lpstr>
      <vt:lpstr>Rate calculators</vt:lpstr>
      <vt:lpstr>More links</vt:lpstr>
      <vt:lpstr>Some sources</vt:lpstr>
      <vt:lpstr>Stay in touch!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business plan</dc:title>
  <dc:creator>Helen Eby</dc:creator>
  <cp:lastModifiedBy>Shannon Madden</cp:lastModifiedBy>
  <cp:revision>142</cp:revision>
  <dcterms:created xsi:type="dcterms:W3CDTF">2013-10-16T15:30:07Z</dcterms:created>
  <dcterms:modified xsi:type="dcterms:W3CDTF">2022-02-02T18:42:21Z</dcterms:modified>
</cp:coreProperties>
</file>